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3"/>
  </p:notesMasterIdLst>
  <p:sldIdLst>
    <p:sldId id="418" r:id="rId2"/>
    <p:sldId id="437" r:id="rId3"/>
    <p:sldId id="424" r:id="rId4"/>
    <p:sldId id="438" r:id="rId5"/>
    <p:sldId id="320" r:id="rId6"/>
    <p:sldId id="419" r:id="rId7"/>
    <p:sldId id="292" r:id="rId8"/>
    <p:sldId id="410" r:id="rId9"/>
    <p:sldId id="413" r:id="rId10"/>
    <p:sldId id="445" r:id="rId11"/>
    <p:sldId id="433" r:id="rId12"/>
    <p:sldId id="432" r:id="rId13"/>
    <p:sldId id="430" r:id="rId14"/>
    <p:sldId id="312" r:id="rId15"/>
    <p:sldId id="431" r:id="rId16"/>
    <p:sldId id="441" r:id="rId17"/>
    <p:sldId id="454" r:id="rId18"/>
    <p:sldId id="458" r:id="rId19"/>
    <p:sldId id="442" r:id="rId20"/>
    <p:sldId id="291" r:id="rId21"/>
    <p:sldId id="439" r:id="rId22"/>
    <p:sldId id="444" r:id="rId23"/>
    <p:sldId id="440" r:id="rId24"/>
    <p:sldId id="277" r:id="rId25"/>
    <p:sldId id="337" r:id="rId26"/>
    <p:sldId id="325" r:id="rId27"/>
    <p:sldId id="344" r:id="rId28"/>
    <p:sldId id="314" r:id="rId29"/>
    <p:sldId id="296" r:id="rId30"/>
    <p:sldId id="278" r:id="rId31"/>
    <p:sldId id="318" r:id="rId32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0" autoAdjust="0"/>
    <p:restoredTop sz="95814" autoAdjust="0"/>
  </p:normalViewPr>
  <p:slideViewPr>
    <p:cSldViewPr>
      <p:cViewPr varScale="1">
        <p:scale>
          <a:sx n="120" d="100"/>
          <a:sy n="120" d="100"/>
        </p:scale>
        <p:origin x="13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A583DB2D-C67D-4B11-9378-AA12D9D2C8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CB0E80B-5A0D-4F02-9143-321BD68C7E5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9C8F85B-F3B8-436E-BEEF-797D9B907925}" type="datetimeFigureOut">
              <a:rPr lang="nl-NL"/>
              <a:pPr>
                <a:defRPr/>
              </a:pPr>
              <a:t>12-3-2023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45CD571B-8BF5-4B44-B22C-2A27E6687A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63A44201-9B32-4B30-ADB2-DAC2CB18DC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A93B8D-6184-4F4B-9C46-4D6668773C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FB3E48-1C88-4A99-AE80-2BE34D1CB5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4088D4-0ED3-48D2-B194-291B6ED1FC4C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>
            <a:extLst>
              <a:ext uri="{FF2B5EF4-FFF2-40B4-BE49-F238E27FC236}">
                <a16:creationId xmlns:a16="http://schemas.microsoft.com/office/drawing/2014/main" id="{F755266E-4AC5-207E-EB64-7358849AC2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>
            <a:extLst>
              <a:ext uri="{FF2B5EF4-FFF2-40B4-BE49-F238E27FC236}">
                <a16:creationId xmlns:a16="http://schemas.microsoft.com/office/drawing/2014/main" id="{5ECC3D0F-BFCB-440C-31E1-82969A518B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15364" name="Tijdelijke aanduiding voor dianummer 3">
            <a:extLst>
              <a:ext uri="{FF2B5EF4-FFF2-40B4-BE49-F238E27FC236}">
                <a16:creationId xmlns:a16="http://schemas.microsoft.com/office/drawing/2014/main" id="{A3CB1DE8-F0BF-33F5-F49F-DE55CE6A8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A631B6B4-ED11-4D5E-8C97-BADFBABEFF18}" type="slidenum">
              <a:rPr lang="nl-NL" altLang="nl-NL"/>
              <a:pPr/>
              <a:t>12</a:t>
            </a:fld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42678C-A80B-5788-E0B5-B352206988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5286DB-EE03-2E6D-51DC-13A222BD8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48960C-2BB5-D74E-030E-968134AA8B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C15D2-4C74-4E80-8A41-4DD1402EE33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89612802"/>
      </p:ext>
    </p:extLst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5C3F33-A117-B7EC-3032-69B1FEF1BC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3F8C21-F020-B7CD-859C-3AFCA40B3D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7FAFAB-2E34-9785-1948-15510D82B2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C824CB-3907-4D05-B670-AA048F904D7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21794952"/>
      </p:ext>
    </p:extLst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EC122F-EEFB-B985-BEB0-EE8E8F4DB4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C2E1E5-9FC4-8A1A-E3E1-E725069FE3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7429D0-B518-E2C0-65AC-EC89F81702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DC9CA-F9F4-44B0-A576-ED9625C4C01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74050969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553093-E44A-7F57-C5C4-C9F016D868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14D875-1B3D-A606-4B6F-33BE27219C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311FE7-4E02-1842-81A6-9769C55A39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EDF377-B20B-4D94-9E10-87244248911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5683534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412A6E-A90A-7DC7-1C16-00D30C3E65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935D8D-92B3-E202-726F-5868E25A6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C4856E-52C5-F1B5-FECD-2C5EE32D24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957F3-CD6E-43BB-A536-D370211CF0D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90625451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70CCB3-F22B-57EC-8B79-659396AB3F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BFFB9-1168-5046-BC44-78E7751037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780898-A704-135C-DD54-62C211FE79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F9A3D-BCBE-47C9-B632-10136817CBB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57994269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12882E-6229-C283-F07E-43EC222F7F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F478BC3-BFD3-3DE5-622D-3DB80A803A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CC2D968-F963-EE52-62AD-02EA518C0D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82888-59A0-453C-95DE-B2898D9F874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81765290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2CAB5B2-F829-CDDF-4534-827CDED2AB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B01B21E-7D0D-0D6B-523F-D358D17C5A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FAC39A-33D1-1CBF-EA3E-3FEE853EEB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8CD19-933D-4091-B9DF-B466A6DBE6F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38223532"/>
      </p:ext>
    </p:extLst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FE241CD-CA91-12BB-7D6C-07F9BFFAA8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9139A35-63A0-C62C-8622-DAA0B1F897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299FCE3-F0D0-E2F4-CE60-4F8371F3B2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7176BC-4CE8-47C3-8AB0-9FF5ABD02CC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65194425"/>
      </p:ext>
    </p:extLst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8961F9-DAD5-D47D-F28D-2A3DEA2A9E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F6DA66-7B0A-8F68-E389-C170CA89DD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1E14D8-8216-9E0C-FC85-6C4CAE0837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18177-C253-4ED0-AE0A-DFAC8457077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26391045"/>
      </p:ext>
    </p:extLst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8AFAE3-F58F-F6DC-11D8-611A941E85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FEDEA9-DA01-9672-0345-6B9DFD1DD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1D9D04-AB66-ED19-84A5-10426D4432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DE3B3-76A2-40CC-9DAA-9A8C0774B52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86377496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093487-D4E7-5234-07B2-2687A3C93E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9E46DD3-4433-748D-9748-6DD6DD66E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4AEC3CD6-EC1B-477B-AFA5-59654E4758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7ED19393-61DB-4938-9598-85DE8B2CC12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6D9BAF21-D825-4C41-B04F-8E529B9490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F3CC75E2-08FB-4101-A4BC-F339941EB4E8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17D63BA-2A78-4ED4-907B-17B7CC6A2326}"/>
              </a:ext>
            </a:extLst>
          </p:cNvPr>
          <p:cNvSpPr txBox="1"/>
          <p:nvPr/>
        </p:nvSpPr>
        <p:spPr>
          <a:xfrm>
            <a:off x="76200" y="1447800"/>
            <a:ext cx="84582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4800" b="1" dirty="0">
                <a:solidFill>
                  <a:schemeClr val="accent1">
                    <a:lumMod val="50000"/>
                  </a:schemeClr>
                </a:solidFill>
              </a:rPr>
              <a:t>Rembrandt van Rijn</a:t>
            </a:r>
          </a:p>
          <a:p>
            <a:pPr algn="ctr">
              <a:defRPr/>
            </a:pPr>
            <a:endParaRPr lang="nl-NL" sz="4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nl-NL" sz="4800" b="1" dirty="0">
                <a:solidFill>
                  <a:schemeClr val="accent1">
                    <a:lumMod val="50000"/>
                  </a:schemeClr>
                </a:solidFill>
              </a:rPr>
              <a:t>(1606 – 1669)</a:t>
            </a:r>
          </a:p>
        </p:txBody>
      </p:sp>
    </p:spTree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09_Rembrandt_ZelfportretMidden">
            <a:extLst>
              <a:ext uri="{FF2B5EF4-FFF2-40B4-BE49-F238E27FC236}">
                <a16:creationId xmlns:a16="http://schemas.microsoft.com/office/drawing/2014/main" id="{39F54411-D9B8-185D-09C3-72392A7D6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73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>
            <a:extLst>
              <a:ext uri="{FF2B5EF4-FFF2-40B4-BE49-F238E27FC236}">
                <a16:creationId xmlns:a16="http://schemas.microsoft.com/office/drawing/2014/main" id="{54EE38EA-E695-C1F5-70BE-72E5FF11D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238" y="0"/>
            <a:ext cx="25447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000" b="1">
                <a:solidFill>
                  <a:schemeClr val="bg1"/>
                </a:solidFill>
                <a:latin typeface="Comic Sans MS" panose="030F0702030302020204" pitchFamily="66" charset="0"/>
              </a:rPr>
              <a:t>Zelfportret 1649,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2000" b="1">
                <a:solidFill>
                  <a:schemeClr val="bg1"/>
                </a:solidFill>
                <a:latin typeface="Comic Sans MS" panose="030F0702030302020204" pitchFamily="66" charset="0"/>
              </a:rPr>
              <a:t>34 jaar oud</a:t>
            </a:r>
          </a:p>
        </p:txBody>
      </p:sp>
      <p:pic>
        <p:nvPicPr>
          <p:cNvPr id="12292" name="Picture 4" descr="08_Rembrandt_ZelfportretApostelPaulus">
            <a:extLst>
              <a:ext uri="{FF2B5EF4-FFF2-40B4-BE49-F238E27FC236}">
                <a16:creationId xmlns:a16="http://schemas.microsoft.com/office/drawing/2014/main" id="{668D0E8B-FB5C-EF8B-1CC9-6A4561147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019800"/>
            <a:ext cx="6969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Afbeelding 1">
            <a:extLst>
              <a:ext uri="{FF2B5EF4-FFF2-40B4-BE49-F238E27FC236}">
                <a16:creationId xmlns:a16="http://schemas.microsoft.com/office/drawing/2014/main" id="{88F2FFF3-50E9-06AE-D458-7093130CE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7938"/>
            <a:ext cx="8763000" cy="657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635E6A3-CE7C-378D-0F86-9D48C907FC4C}"/>
              </a:ext>
            </a:extLst>
          </p:cNvPr>
          <p:cNvSpPr txBox="1"/>
          <p:nvPr/>
        </p:nvSpPr>
        <p:spPr>
          <a:xfrm>
            <a:off x="1981200" y="63246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Voorbeeld groepsportret 17</a:t>
            </a:r>
            <a:r>
              <a:rPr lang="nl-NL" baseline="30000" dirty="0"/>
              <a:t>e</a:t>
            </a:r>
            <a:r>
              <a:rPr lang="nl-NL" dirty="0"/>
              <a:t> eeuw</a:t>
            </a:r>
          </a:p>
        </p:txBody>
      </p:sp>
    </p:spTree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Afbeelding 2">
            <a:extLst>
              <a:ext uri="{FF2B5EF4-FFF2-40B4-BE49-F238E27FC236}">
                <a16:creationId xmlns:a16="http://schemas.microsoft.com/office/drawing/2014/main" id="{9B7795D2-EB96-9BBB-81AA-0D4E8E579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-30163"/>
            <a:ext cx="910907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kstvak 3">
            <a:extLst>
              <a:ext uri="{FF2B5EF4-FFF2-40B4-BE49-F238E27FC236}">
                <a16:creationId xmlns:a16="http://schemas.microsoft.com/office/drawing/2014/main" id="{B87A4D07-7E30-6466-B6FE-53BC1B0E4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-30163"/>
            <a:ext cx="8458200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b="1">
                <a:solidFill>
                  <a:schemeClr val="bg1"/>
                </a:solidFill>
                <a:latin typeface="Comic Sans MS" panose="030F0702030302020204" pitchFamily="66" charset="0"/>
              </a:rPr>
              <a:t>1632 - De anatomische les van Prof. Nicolaes Tulp Rembrandt is 26 jaar </a:t>
            </a:r>
          </a:p>
        </p:txBody>
      </p:sp>
      <p:sp>
        <p:nvSpPr>
          <p:cNvPr id="14340" name="Tekstvak 4">
            <a:extLst>
              <a:ext uri="{FF2B5EF4-FFF2-40B4-BE49-F238E27FC236}">
                <a16:creationId xmlns:a16="http://schemas.microsoft.com/office/drawing/2014/main" id="{F398FCDB-DAF1-3DFF-DFDD-2DCFBDDF9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6488113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solidFill>
                  <a:schemeClr val="bg1"/>
                </a:solidFill>
                <a:latin typeface="Comic Sans MS" panose="030F0702030302020204" pitchFamily="66" charset="0"/>
              </a:rPr>
              <a:t>Aris Kindt 41 jr.</a:t>
            </a:r>
          </a:p>
        </p:txBody>
      </p:sp>
    </p:spTree>
  </p:cSld>
  <p:clrMapOvr>
    <a:masterClrMapping/>
  </p:clrMapOvr>
  <p:transition spd="slow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4" descr="De regenten van het Spinhuis en Nieuwe Werkhuis te Amsterdam">
            <a:extLst>
              <a:ext uri="{FF2B5EF4-FFF2-40B4-BE49-F238E27FC236}">
                <a16:creationId xmlns:a16="http://schemas.microsoft.com/office/drawing/2014/main" id="{E5494914-80EA-3DD1-D749-C9A46E4148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2875" y="6143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endParaRPr lang="nl-NL" altLang="nl-NL"/>
          </a:p>
        </p:txBody>
      </p:sp>
      <p:pic>
        <p:nvPicPr>
          <p:cNvPr id="16387" name="Afbeelding 3">
            <a:extLst>
              <a:ext uri="{FF2B5EF4-FFF2-40B4-BE49-F238E27FC236}">
                <a16:creationId xmlns:a16="http://schemas.microsoft.com/office/drawing/2014/main" id="{5CA66F71-3683-4DFF-750F-9A3EC0AD6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76200"/>
            <a:ext cx="90424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kstvak 5">
            <a:extLst>
              <a:ext uri="{FF2B5EF4-FFF2-40B4-BE49-F238E27FC236}">
                <a16:creationId xmlns:a16="http://schemas.microsoft.com/office/drawing/2014/main" id="{5AAAE0F7-2F5E-3930-9192-1A8B068BF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5486400"/>
            <a:ext cx="8467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nl-NL" altLang="nl-NL" b="1"/>
              <a:t>Karel Dujardin, “De regenten van het spinhuis”, 1669</a:t>
            </a:r>
          </a:p>
        </p:txBody>
      </p:sp>
    </p:spTree>
  </p:cSld>
  <p:clrMapOvr>
    <a:masterClrMapping/>
  </p:clrMapOvr>
  <p:transition spd="slow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07_Rembrandt_Staalmeesters">
            <a:extLst>
              <a:ext uri="{FF2B5EF4-FFF2-40B4-BE49-F238E27FC236}">
                <a16:creationId xmlns:a16="http://schemas.microsoft.com/office/drawing/2014/main" id="{801C207A-3429-7A32-10C7-269262BF6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>
            <a:extLst>
              <a:ext uri="{FF2B5EF4-FFF2-40B4-BE49-F238E27FC236}">
                <a16:creationId xmlns:a16="http://schemas.microsoft.com/office/drawing/2014/main" id="{9ED09A6A-F8EE-CCFE-B598-1F72F5F5D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172200"/>
            <a:ext cx="632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000" b="1">
                <a:solidFill>
                  <a:schemeClr val="bg1"/>
                </a:solidFill>
                <a:latin typeface="Comic Sans MS" panose="030F0702030302020204" pitchFamily="66" charset="0"/>
              </a:rPr>
              <a:t>De Staalmeesters (1662 dus 56 jaar oud)</a:t>
            </a:r>
          </a:p>
        </p:txBody>
      </p:sp>
      <p:pic>
        <p:nvPicPr>
          <p:cNvPr id="17412" name="Picture 2" descr="08_night-watch-rembrandt_01">
            <a:extLst>
              <a:ext uri="{FF2B5EF4-FFF2-40B4-BE49-F238E27FC236}">
                <a16:creationId xmlns:a16="http://schemas.microsoft.com/office/drawing/2014/main" id="{8620D4F9-FCEC-8C5B-0F92-6FD768A72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6019800"/>
            <a:ext cx="90011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https://upload.wikimedia.org/wikipedia/commons/3/3f/Karel_Dujardin_-_The_Regents_of_the_Spinhuis_and_the_Nieuwe_Werkhuis_in_Amsterdam.jpg">
            <a:extLst>
              <a:ext uri="{FF2B5EF4-FFF2-40B4-BE49-F238E27FC236}">
                <a16:creationId xmlns:a16="http://schemas.microsoft.com/office/drawing/2014/main" id="{A7DC526D-4095-17EE-0B28-CBA0A76AF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341938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07_Rembrandt_Staalmeesters">
            <a:extLst>
              <a:ext uri="{FF2B5EF4-FFF2-40B4-BE49-F238E27FC236}">
                <a16:creationId xmlns:a16="http://schemas.microsoft.com/office/drawing/2014/main" id="{1F4FC861-B89C-842F-7212-DFB77F0F1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084513"/>
            <a:ext cx="5562600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Afbeelding 2">
            <a:extLst>
              <a:ext uri="{FF2B5EF4-FFF2-40B4-BE49-F238E27FC236}">
                <a16:creationId xmlns:a16="http://schemas.microsoft.com/office/drawing/2014/main" id="{22D185B5-3DCE-1AFA-4187-CBE353BDF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30163"/>
            <a:ext cx="5511800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kstvak 3">
            <a:extLst>
              <a:ext uri="{FF2B5EF4-FFF2-40B4-BE49-F238E27FC236}">
                <a16:creationId xmlns:a16="http://schemas.microsoft.com/office/drawing/2014/main" id="{EE70D584-60C8-E1AC-65D9-8E92848F6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24600"/>
            <a:ext cx="754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b="1">
                <a:solidFill>
                  <a:schemeClr val="bg1"/>
                </a:solidFill>
                <a:latin typeface="Comic Sans MS" panose="030F0702030302020204" pitchFamily="66" charset="0"/>
              </a:rPr>
              <a:t>Rembrandt en Saskia (1635). Rembrandt is 29 jaar</a:t>
            </a:r>
          </a:p>
        </p:txBody>
      </p:sp>
    </p:spTree>
  </p:cSld>
  <p:clrMapOvr>
    <a:masterClrMapping/>
  </p:clrMapOvr>
  <p:transition spd="slow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Afbeelding 3">
            <a:extLst>
              <a:ext uri="{FF2B5EF4-FFF2-40B4-BE49-F238E27FC236}">
                <a16:creationId xmlns:a16="http://schemas.microsoft.com/office/drawing/2014/main" id="{3ED85AB8-DE7F-414C-B956-3183E0B2E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62000"/>
            <a:ext cx="4511675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678C5DA-3B36-426B-BFD5-2BF916B765E0}"/>
              </a:ext>
            </a:extLst>
          </p:cNvPr>
          <p:cNvSpPr txBox="1"/>
          <p:nvPr/>
        </p:nvSpPr>
        <p:spPr>
          <a:xfrm>
            <a:off x="-1" y="0"/>
            <a:ext cx="9540875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lain" startAt="1631"/>
              <a:defRPr/>
            </a:pPr>
            <a:r>
              <a:rPr lang="nl-NL" sz="2000" b="1" dirty="0">
                <a:solidFill>
                  <a:srgbClr val="00B0F0"/>
                </a:solidFill>
              </a:rPr>
              <a:t>   (25 jaar oud)  vertrekt naar Amsterdam</a:t>
            </a:r>
          </a:p>
          <a:p>
            <a:pPr marL="342900" indent="-342900">
              <a:buFontTx/>
              <a:buAutoNum type="arabicPlain" startAt="1631"/>
              <a:defRPr/>
            </a:pPr>
            <a:endParaRPr lang="nl-NL" sz="2000" b="1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2000" b="1" dirty="0">
                <a:solidFill>
                  <a:srgbClr val="00B0F0"/>
                </a:solidFill>
              </a:rPr>
              <a:t>Wordt leider van schildersatelier Hendrick van </a:t>
            </a:r>
            <a:r>
              <a:rPr lang="nl-NL" sz="2000" b="1" dirty="0" err="1">
                <a:solidFill>
                  <a:srgbClr val="00B0F0"/>
                </a:solidFill>
              </a:rPr>
              <a:t>Uylenburch</a:t>
            </a:r>
            <a:endParaRPr lang="nl-NL" sz="2000" b="1" dirty="0">
              <a:solidFill>
                <a:srgbClr val="00B0F0"/>
              </a:solidFill>
            </a:endParaRPr>
          </a:p>
          <a:p>
            <a:pPr>
              <a:defRPr/>
            </a:pPr>
            <a:endParaRPr lang="nl-NL" sz="2000" b="1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2000" b="1" dirty="0">
                <a:solidFill>
                  <a:srgbClr val="00B0F0"/>
                </a:solidFill>
              </a:rPr>
              <a:t>Succes met portretten. Verdient veel geld.</a:t>
            </a:r>
          </a:p>
          <a:p>
            <a:pPr>
              <a:defRPr/>
            </a:pPr>
            <a:endParaRPr lang="nl-NL" sz="2000" b="1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nl-NL" sz="2000" b="1" dirty="0">
                <a:solidFill>
                  <a:srgbClr val="00B0F0"/>
                </a:solidFill>
              </a:rPr>
              <a:t>1634	Trouwt met Saskia van </a:t>
            </a:r>
            <a:r>
              <a:rPr lang="nl-NL" sz="2000" b="1" dirty="0" err="1">
                <a:solidFill>
                  <a:srgbClr val="00B0F0"/>
                </a:solidFill>
              </a:rPr>
              <a:t>Uylenburch</a:t>
            </a:r>
            <a:r>
              <a:rPr lang="nl-NL" sz="2000" b="1" dirty="0">
                <a:solidFill>
                  <a:srgbClr val="00B0F0"/>
                </a:solidFill>
              </a:rPr>
              <a:t> (28 </a:t>
            </a:r>
            <a:r>
              <a:rPr lang="nl-NL" sz="2000" b="1" dirty="0" err="1">
                <a:solidFill>
                  <a:srgbClr val="00B0F0"/>
                </a:solidFill>
              </a:rPr>
              <a:t>jr</a:t>
            </a:r>
            <a:r>
              <a:rPr lang="nl-NL" sz="2000" b="1" dirty="0">
                <a:solidFill>
                  <a:srgbClr val="00B0F0"/>
                </a:solidFill>
              </a:rPr>
              <a:t>)</a:t>
            </a:r>
          </a:p>
          <a:p>
            <a:pPr marL="342900" indent="-342900">
              <a:buFontTx/>
              <a:buAutoNum type="arabicPlain" startAt="1634"/>
              <a:defRPr/>
            </a:pPr>
            <a:endParaRPr lang="nl-NL" sz="2000" b="1" dirty="0">
              <a:solidFill>
                <a:srgbClr val="00B0F0"/>
              </a:solidFill>
            </a:endParaRPr>
          </a:p>
          <a:p>
            <a:pPr marL="457200" indent="-457200">
              <a:buFontTx/>
              <a:buAutoNum type="arabicPlain" startAt="1635"/>
              <a:defRPr/>
            </a:pPr>
            <a:r>
              <a:rPr lang="nl-NL" sz="2000" b="1" dirty="0">
                <a:solidFill>
                  <a:srgbClr val="00B0F0"/>
                </a:solidFill>
              </a:rPr>
              <a:t>   </a:t>
            </a:r>
            <a:r>
              <a:rPr lang="nl-NL" sz="2000" b="1" dirty="0" err="1">
                <a:solidFill>
                  <a:srgbClr val="00B0F0"/>
                </a:solidFill>
              </a:rPr>
              <a:t>Rombertus</a:t>
            </a:r>
            <a:r>
              <a:rPr lang="nl-NL" sz="2000" b="1" dirty="0">
                <a:solidFill>
                  <a:srgbClr val="00B0F0"/>
                </a:solidFill>
              </a:rPr>
              <a:t> geboren en gedoopt. Sterft na 2 maanden</a:t>
            </a:r>
          </a:p>
          <a:p>
            <a:pPr>
              <a:defRPr/>
            </a:pPr>
            <a:endParaRPr lang="nl-NL" sz="2000" b="1" dirty="0">
              <a:solidFill>
                <a:srgbClr val="00B0F0"/>
              </a:solidFill>
            </a:endParaRPr>
          </a:p>
          <a:p>
            <a:pPr marL="342900" indent="-342900">
              <a:buFontTx/>
              <a:buAutoNum type="arabicPlain" startAt="1638"/>
              <a:defRPr/>
            </a:pPr>
            <a:r>
              <a:rPr lang="nl-NL" sz="2000" b="1" dirty="0">
                <a:solidFill>
                  <a:srgbClr val="00B0F0"/>
                </a:solidFill>
              </a:rPr>
              <a:t>   Eerste dochter Cornelia geboren. Sterft 2 weken later</a:t>
            </a:r>
          </a:p>
          <a:p>
            <a:pPr marL="342900" indent="-342900">
              <a:buFontTx/>
              <a:buAutoNum type="arabicPlain" startAt="1638"/>
              <a:defRPr/>
            </a:pPr>
            <a:endParaRPr lang="nl-NL" sz="2000" b="1" dirty="0">
              <a:solidFill>
                <a:srgbClr val="00B0F0"/>
              </a:solidFill>
            </a:endParaRPr>
          </a:p>
          <a:p>
            <a:pPr marL="342900" indent="-342900">
              <a:buFontTx/>
              <a:buAutoNum type="arabicPlain" startAt="1639"/>
              <a:defRPr/>
            </a:pPr>
            <a:r>
              <a:rPr lang="nl-NL" sz="2000" b="1" dirty="0">
                <a:solidFill>
                  <a:srgbClr val="00B0F0"/>
                </a:solidFill>
              </a:rPr>
              <a:t>   Koopt voornaam huis, (tegenwoordig Rembrandthuis)</a:t>
            </a:r>
          </a:p>
          <a:p>
            <a:pPr marL="342900" indent="-342900">
              <a:buFontTx/>
              <a:buAutoNum type="arabicPlain" startAt="1639"/>
              <a:defRPr/>
            </a:pPr>
            <a:endParaRPr lang="nl-NL" sz="2000" b="1" dirty="0">
              <a:solidFill>
                <a:srgbClr val="00B0F0"/>
              </a:solidFill>
            </a:endParaRPr>
          </a:p>
          <a:p>
            <a:pPr marL="342900" indent="-342900">
              <a:buFontTx/>
              <a:buAutoNum type="arabicPlain" startAt="1639"/>
              <a:defRPr/>
            </a:pPr>
            <a:r>
              <a:rPr lang="nl-NL" sz="2000" b="1" dirty="0">
                <a:solidFill>
                  <a:srgbClr val="00B0F0"/>
                </a:solidFill>
              </a:rPr>
              <a:t>  Doop 2</a:t>
            </a:r>
            <a:r>
              <a:rPr lang="nl-NL" sz="2000" b="1" baseline="30000" dirty="0">
                <a:solidFill>
                  <a:srgbClr val="00B0F0"/>
                </a:solidFill>
              </a:rPr>
              <a:t>e</a:t>
            </a:r>
            <a:r>
              <a:rPr lang="nl-NL" sz="2000" b="1" dirty="0">
                <a:solidFill>
                  <a:srgbClr val="00B0F0"/>
                </a:solidFill>
              </a:rPr>
              <a:t> dochter, (3</a:t>
            </a:r>
            <a:r>
              <a:rPr lang="nl-NL" sz="2000" b="1" baseline="30000" dirty="0">
                <a:solidFill>
                  <a:srgbClr val="00B0F0"/>
                </a:solidFill>
              </a:rPr>
              <a:t>e</a:t>
            </a:r>
            <a:r>
              <a:rPr lang="nl-NL" sz="2000" b="1" dirty="0">
                <a:solidFill>
                  <a:srgbClr val="00B0F0"/>
                </a:solidFill>
              </a:rPr>
              <a:t> kind!) ook Cornelia. Sterft nat wee weken   </a:t>
            </a:r>
          </a:p>
          <a:p>
            <a:pPr>
              <a:defRPr/>
            </a:pPr>
            <a:r>
              <a:rPr lang="nl-NL" sz="2000" b="1" dirty="0">
                <a:solidFill>
                  <a:srgbClr val="00B0F0"/>
                </a:solidFill>
              </a:rPr>
              <a:t>        </a:t>
            </a:r>
          </a:p>
          <a:p>
            <a:pPr>
              <a:defRPr/>
            </a:pPr>
            <a:r>
              <a:rPr lang="nl-NL" sz="2000" b="1" dirty="0">
                <a:solidFill>
                  <a:srgbClr val="00B0F0"/>
                </a:solidFill>
              </a:rPr>
              <a:t>        Kort daarop sterft </a:t>
            </a:r>
            <a:r>
              <a:rPr lang="nl-NL" sz="2000" b="1" dirty="0" err="1">
                <a:solidFill>
                  <a:srgbClr val="00B0F0"/>
                </a:solidFill>
              </a:rPr>
              <a:t>Rembrandt’s</a:t>
            </a:r>
            <a:r>
              <a:rPr lang="nl-NL" sz="2000" b="1" dirty="0">
                <a:solidFill>
                  <a:srgbClr val="00B0F0"/>
                </a:solidFill>
              </a:rPr>
              <a:t> moeder</a:t>
            </a:r>
          </a:p>
          <a:p>
            <a:pPr>
              <a:defRPr/>
            </a:pPr>
            <a:endParaRPr lang="nl-NL" sz="2000" b="1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nl-NL" sz="2000" b="1" dirty="0">
                <a:solidFill>
                  <a:srgbClr val="00B0F0"/>
                </a:solidFill>
              </a:rPr>
              <a:t>1641	Zoon Titus geboren. Blijft in leven.  Rembrandt schildert o.a.     </a:t>
            </a:r>
          </a:p>
          <a:p>
            <a:pPr>
              <a:defRPr/>
            </a:pPr>
            <a:r>
              <a:rPr lang="nl-NL" sz="2000" b="1" dirty="0">
                <a:solidFill>
                  <a:srgbClr val="00B0F0"/>
                </a:solidFill>
              </a:rPr>
              <a:t>        de Nachtwacht </a:t>
            </a:r>
          </a:p>
          <a:p>
            <a:pPr>
              <a:defRPr/>
            </a:pPr>
            <a:endParaRPr lang="nl-NL" sz="2000" b="1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nl-NL" sz="2000" b="1" dirty="0">
                <a:solidFill>
                  <a:srgbClr val="00B0F0"/>
                </a:solidFill>
              </a:rPr>
              <a:t>1642  Saskia sterft (R=36 </a:t>
            </a:r>
            <a:r>
              <a:rPr lang="nl-NL" sz="2000" b="1" dirty="0" err="1">
                <a:solidFill>
                  <a:srgbClr val="00B0F0"/>
                </a:solidFill>
              </a:rPr>
              <a:t>jr</a:t>
            </a:r>
            <a:r>
              <a:rPr lang="nl-NL" sz="2000" b="1" dirty="0">
                <a:solidFill>
                  <a:srgbClr val="00B0F0"/>
                </a:solidFill>
              </a:rPr>
              <a:t>)  Titus dus 1 jaar oud.</a:t>
            </a:r>
            <a:r>
              <a:rPr lang="nl-NL" sz="2000" b="1" dirty="0"/>
              <a:t>	</a:t>
            </a:r>
          </a:p>
          <a:p>
            <a:pPr marL="342900" indent="-342900">
              <a:buFontTx/>
              <a:buAutoNum type="arabicPlain" startAt="1639"/>
              <a:defRPr/>
            </a:pPr>
            <a:endParaRPr lang="nl-NL" sz="2000" b="1" dirty="0"/>
          </a:p>
        </p:txBody>
      </p:sp>
    </p:spTree>
  </p:cSld>
  <p:clrMapOvr>
    <a:masterClrMapping/>
  </p:clrMapOvr>
  <p:transition spd="slow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gebouw, buiten, straat, overheidsgebouw&#10;&#10;Automatisch gegenereerde beschrijving">
            <a:extLst>
              <a:ext uri="{FF2B5EF4-FFF2-40B4-BE49-F238E27FC236}">
                <a16:creationId xmlns:a16="http://schemas.microsoft.com/office/drawing/2014/main" id="{33E78035-E190-4651-8DCC-79EBFC76F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96" y="2372868"/>
            <a:ext cx="3167938" cy="3995974"/>
          </a:xfrm>
          <a:prstGeom prst="rect">
            <a:avLst/>
          </a:prstGeom>
        </p:spPr>
      </p:pic>
      <p:pic>
        <p:nvPicPr>
          <p:cNvPr id="24578" name="Afbeelding 7">
            <a:extLst>
              <a:ext uri="{FF2B5EF4-FFF2-40B4-BE49-F238E27FC236}">
                <a16:creationId xmlns:a16="http://schemas.microsoft.com/office/drawing/2014/main" id="{E3A285D6-6C9E-47A5-A356-D7DA5C22C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3167938" cy="272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6E0E154-4CA2-4824-9740-2605544420C6}"/>
              </a:ext>
            </a:extLst>
          </p:cNvPr>
          <p:cNvSpPr txBox="1"/>
          <p:nvPr/>
        </p:nvSpPr>
        <p:spPr>
          <a:xfrm>
            <a:off x="-24276" y="153380"/>
            <a:ext cx="9168276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000" b="1" dirty="0">
                <a:solidFill>
                  <a:srgbClr val="00B0F0"/>
                </a:solidFill>
              </a:rPr>
              <a:t>1647 Rembrandt woont samen met huishoudster </a:t>
            </a:r>
          </a:p>
          <a:p>
            <a:pPr>
              <a:defRPr/>
            </a:pPr>
            <a:r>
              <a:rPr lang="nl-NL" sz="2000" b="1" dirty="0">
                <a:solidFill>
                  <a:srgbClr val="00B0F0"/>
                </a:solidFill>
              </a:rPr>
              <a:t>         </a:t>
            </a:r>
            <a:r>
              <a:rPr lang="nl-NL" sz="2000" b="1" dirty="0" err="1">
                <a:solidFill>
                  <a:srgbClr val="00B0F0"/>
                </a:solidFill>
              </a:rPr>
              <a:t>Hendrickje</a:t>
            </a:r>
            <a:r>
              <a:rPr lang="nl-NL" sz="2000" b="1" dirty="0">
                <a:solidFill>
                  <a:srgbClr val="00B0F0"/>
                </a:solidFill>
              </a:rPr>
              <a:t> Stoffels</a:t>
            </a:r>
          </a:p>
          <a:p>
            <a:pPr marL="342900" indent="-342900">
              <a:buFontTx/>
              <a:buAutoNum type="arabicPlain" startAt="1647"/>
              <a:defRPr/>
            </a:pPr>
            <a:endParaRPr lang="nl-NL" sz="2000" b="1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nl-NL" sz="2000" b="1" dirty="0">
                <a:solidFill>
                  <a:srgbClr val="00B0F0"/>
                </a:solidFill>
              </a:rPr>
              <a:t>1652 Het gaat financieel slecht. Rembrandt gaat failliet.     </a:t>
            </a:r>
          </a:p>
          <a:p>
            <a:pPr>
              <a:defRPr/>
            </a:pPr>
            <a:r>
              <a:rPr lang="nl-NL" sz="2000" b="1" dirty="0">
                <a:solidFill>
                  <a:srgbClr val="00B0F0"/>
                </a:solidFill>
              </a:rPr>
              <a:t>         Verhuizen naar kleiner huis aan de Rozengracht</a:t>
            </a:r>
          </a:p>
          <a:p>
            <a:pPr>
              <a:defRPr/>
            </a:pPr>
            <a:endParaRPr lang="nl-NL" sz="2000" b="1" dirty="0">
              <a:solidFill>
                <a:srgbClr val="00B0F0"/>
              </a:solidFill>
            </a:endParaRPr>
          </a:p>
          <a:p>
            <a:pPr marL="342900" indent="-342900">
              <a:buFontTx/>
              <a:buAutoNum type="arabicPlain" startAt="1654"/>
              <a:defRPr/>
            </a:pPr>
            <a:r>
              <a:rPr lang="nl-NL" sz="2000" b="1" dirty="0">
                <a:solidFill>
                  <a:srgbClr val="00B0F0"/>
                </a:solidFill>
              </a:rPr>
              <a:t>  Dochter geboren ……………… Cornelia</a:t>
            </a:r>
          </a:p>
          <a:p>
            <a:pPr>
              <a:defRPr/>
            </a:pPr>
            <a:endParaRPr lang="nl-NL" sz="2000" b="1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nl-NL" sz="2000" b="1" dirty="0">
                <a:solidFill>
                  <a:srgbClr val="00B0F0"/>
                </a:solidFill>
              </a:rPr>
              <a:t>1658  </a:t>
            </a:r>
            <a:r>
              <a:rPr lang="nl-NL" sz="2000" b="1" dirty="0" err="1">
                <a:solidFill>
                  <a:srgbClr val="00B0F0"/>
                </a:solidFill>
              </a:rPr>
              <a:t>Hendrickje</a:t>
            </a:r>
            <a:r>
              <a:rPr lang="nl-NL" sz="2000" b="1" dirty="0">
                <a:solidFill>
                  <a:srgbClr val="00B0F0"/>
                </a:solidFill>
              </a:rPr>
              <a:t> en zoon Titus beginnen een kunsthandel</a:t>
            </a:r>
          </a:p>
          <a:p>
            <a:pPr marL="342900" indent="-342900">
              <a:buFontTx/>
              <a:buAutoNum type="arabicPlain" startAt="1654"/>
              <a:defRPr/>
            </a:pPr>
            <a:endParaRPr lang="nl-NL" sz="2000" b="1" dirty="0"/>
          </a:p>
          <a:p>
            <a:pPr>
              <a:defRPr/>
            </a:pPr>
            <a:r>
              <a:rPr lang="nl-NL" sz="2000" b="1" dirty="0">
                <a:solidFill>
                  <a:srgbClr val="00B0F0"/>
                </a:solidFill>
              </a:rPr>
              <a:t>1663   </a:t>
            </a:r>
            <a:r>
              <a:rPr lang="nl-NL" sz="2000" b="1" dirty="0" err="1">
                <a:solidFill>
                  <a:schemeClr val="tx1"/>
                </a:solidFill>
              </a:rPr>
              <a:t>Hendrickje</a:t>
            </a:r>
            <a:r>
              <a:rPr lang="nl-NL" sz="2000" b="1" dirty="0">
                <a:solidFill>
                  <a:schemeClr val="tx1"/>
                </a:solidFill>
              </a:rPr>
              <a:t> sterft</a:t>
            </a:r>
          </a:p>
          <a:p>
            <a:pPr>
              <a:defRPr/>
            </a:pPr>
            <a:endParaRPr lang="nl-NL" b="1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nl-NL" b="1" dirty="0">
                <a:solidFill>
                  <a:srgbClr val="00B0F0"/>
                </a:solidFill>
              </a:rPr>
              <a:t>1668    </a:t>
            </a:r>
            <a:r>
              <a:rPr lang="nl-NL" b="1" dirty="0">
                <a:solidFill>
                  <a:schemeClr val="tx1"/>
                </a:solidFill>
              </a:rPr>
              <a:t>Titus sterft (R= 62 </a:t>
            </a:r>
            <a:r>
              <a:rPr lang="nl-NL" b="1" dirty="0" err="1">
                <a:solidFill>
                  <a:schemeClr val="tx1"/>
                </a:solidFill>
              </a:rPr>
              <a:t>jr</a:t>
            </a:r>
            <a:r>
              <a:rPr lang="nl-NL" b="1" dirty="0">
                <a:solidFill>
                  <a:schemeClr val="tx1"/>
                </a:solidFill>
              </a:rPr>
              <a:t>)</a:t>
            </a:r>
          </a:p>
          <a:p>
            <a:pPr>
              <a:defRPr/>
            </a:pPr>
            <a:r>
              <a:rPr lang="nl-NL" b="1" dirty="0">
                <a:solidFill>
                  <a:srgbClr val="00B0F0"/>
                </a:solidFill>
              </a:rPr>
              <a:t>          </a:t>
            </a:r>
            <a:r>
              <a:rPr lang="nl-NL" b="1" dirty="0">
                <a:solidFill>
                  <a:schemeClr val="tx1"/>
                </a:solidFill>
              </a:rPr>
              <a:t>Cornelia zorgt voor haar</a:t>
            </a:r>
          </a:p>
          <a:p>
            <a:pPr>
              <a:defRPr/>
            </a:pPr>
            <a:r>
              <a:rPr lang="nl-NL" b="1" dirty="0">
                <a:solidFill>
                  <a:schemeClr val="tx1"/>
                </a:solidFill>
              </a:rPr>
              <a:t>Vader    </a:t>
            </a:r>
            <a:r>
              <a:rPr lang="nl-NL" b="1" dirty="0" err="1">
                <a:solidFill>
                  <a:schemeClr val="tx1"/>
                </a:solidFill>
              </a:rPr>
              <a:t>vader</a:t>
            </a:r>
            <a:endParaRPr lang="nl-NL" b="1" dirty="0">
              <a:solidFill>
                <a:schemeClr val="tx1"/>
              </a:solidFill>
            </a:endParaRPr>
          </a:p>
          <a:p>
            <a:pPr>
              <a:defRPr/>
            </a:pPr>
            <a:endParaRPr lang="nl-NL" b="1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nl-NL" b="1" dirty="0">
                <a:solidFill>
                  <a:srgbClr val="00B0F0"/>
                </a:solidFill>
              </a:rPr>
              <a:t>1669     </a:t>
            </a:r>
            <a:r>
              <a:rPr lang="nl-NL" b="1" dirty="0">
                <a:solidFill>
                  <a:schemeClr val="tx1"/>
                </a:solidFill>
              </a:rPr>
              <a:t>Rembrandt sterft (63 </a:t>
            </a:r>
            <a:r>
              <a:rPr lang="nl-NL" b="1" dirty="0" err="1">
                <a:solidFill>
                  <a:schemeClr val="tx1"/>
                </a:solidFill>
              </a:rPr>
              <a:t>jr</a:t>
            </a:r>
            <a:r>
              <a:rPr lang="nl-NL" b="1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7" name="Afbeelding 6" descr="Afbeelding met gebouw, buiten, weg, appartementengebouw&#10;&#10;Automatisch gegenereerde beschrijving">
            <a:extLst>
              <a:ext uri="{FF2B5EF4-FFF2-40B4-BE49-F238E27FC236}">
                <a16:creationId xmlns:a16="http://schemas.microsoft.com/office/drawing/2014/main" id="{19FF8521-0AEC-4338-A721-72D386FF5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241" y="3124200"/>
            <a:ext cx="4860895" cy="3240596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0E08984-6BFF-411A-BFCB-8CE626C5F9CD}"/>
              </a:ext>
            </a:extLst>
          </p:cNvPr>
          <p:cNvSpPr txBox="1"/>
          <p:nvPr/>
        </p:nvSpPr>
        <p:spPr>
          <a:xfrm>
            <a:off x="1219200" y="6364796"/>
            <a:ext cx="269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Huidige Rembrandthuis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730332D-F5F5-4A5A-A6BE-AB6A744B8486}"/>
              </a:ext>
            </a:extLst>
          </p:cNvPr>
          <p:cNvSpPr txBox="1"/>
          <p:nvPr/>
        </p:nvSpPr>
        <p:spPr>
          <a:xfrm>
            <a:off x="5451803" y="6353178"/>
            <a:ext cx="247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Rozengracht  184</a:t>
            </a:r>
          </a:p>
        </p:txBody>
      </p:sp>
    </p:spTree>
  </p:cSld>
  <p:clrMapOvr>
    <a:masterClrMapping/>
  </p:clrMapOvr>
  <p:transition spd="slow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Afbeelding 2">
            <a:extLst>
              <a:ext uri="{FF2B5EF4-FFF2-40B4-BE49-F238E27FC236}">
                <a16:creationId xmlns:a16="http://schemas.microsoft.com/office/drawing/2014/main" id="{A749A4B8-0277-F0FA-CFB1-01BC10690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295400"/>
            <a:ext cx="902176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kstvak 3">
            <a:extLst>
              <a:ext uri="{FF2B5EF4-FFF2-40B4-BE49-F238E27FC236}">
                <a16:creationId xmlns:a16="http://schemas.microsoft.com/office/drawing/2014/main" id="{D33FD826-3344-2DB6-7753-574C1C36839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122238" y="5492750"/>
            <a:ext cx="9021762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nl-NL" sz="1800" b="1">
                <a:solidFill>
                  <a:schemeClr val="bg1"/>
                </a:solidFill>
                <a:latin typeface="Comic Sans MS" panose="030F0702030302020204" pitchFamily="66" charset="0"/>
              </a:rPr>
              <a:t>Officieren en andere schutters van wijk VIII in Amsterdam onder leiding van kapitein Roelof Bicker en luitenant Jan Michielsz Blaeuw.</a:t>
            </a:r>
            <a:r>
              <a:rPr lang="nl-NL" altLang="nl-NL" sz="1800">
                <a:solidFill>
                  <a:schemeClr val="bg1"/>
                </a:solidFill>
                <a:latin typeface="Comic Sans MS" panose="030F0702030302020204" pitchFamily="66" charset="0"/>
              </a:rPr>
              <a:t> 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nl-NL" altLang="nl-NL" sz="1800" b="1">
                <a:solidFill>
                  <a:schemeClr val="bg1"/>
                </a:solidFill>
                <a:latin typeface="Comic Sans MS" panose="030F0702030302020204" pitchFamily="66" charset="0"/>
              </a:rPr>
              <a:t>Bartholomeus van der Helst (1640</a:t>
            </a:r>
            <a:r>
              <a:rPr lang="nl-NL" altLang="nl-NL" sz="180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</p:txBody>
      </p:sp>
    </p:spTree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09_Rembrandt_ZelfportretJong">
            <a:extLst>
              <a:ext uri="{FF2B5EF4-FFF2-40B4-BE49-F238E27FC236}">
                <a16:creationId xmlns:a16="http://schemas.microsoft.com/office/drawing/2014/main" id="{EFB9DAEB-5307-9D06-073E-F1376C544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675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AFE4FBD-1457-16C2-61E4-40C99E848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938838"/>
            <a:ext cx="41005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000" b="1">
                <a:solidFill>
                  <a:schemeClr val="bg1"/>
                </a:solidFill>
                <a:latin typeface="Comic Sans MS" panose="030F0702030302020204" pitchFamily="66" charset="0"/>
              </a:rPr>
              <a:t>Zelfportet (1629), 23 jaar oud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2000" b="1">
                <a:solidFill>
                  <a:schemeClr val="bg1"/>
                </a:solidFill>
                <a:latin typeface="Comic Sans MS" panose="030F0702030302020204" pitchFamily="66" charset="0"/>
              </a:rPr>
              <a:t>Rembrandt portretschilder?</a:t>
            </a:r>
          </a:p>
        </p:txBody>
      </p:sp>
      <p:pic>
        <p:nvPicPr>
          <p:cNvPr id="4100" name="Picture 2" descr="Pieter_Lastman_Bileam_und_die_Eselin">
            <a:extLst>
              <a:ext uri="{FF2B5EF4-FFF2-40B4-BE49-F238E27FC236}">
                <a16:creationId xmlns:a16="http://schemas.microsoft.com/office/drawing/2014/main" id="{5F77458E-3F16-9D15-72A9-BEAC8C74F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45213"/>
            <a:ext cx="587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Afbeelding 1">
            <a:extLst>
              <a:ext uri="{FF2B5EF4-FFF2-40B4-BE49-F238E27FC236}">
                <a16:creationId xmlns:a16="http://schemas.microsoft.com/office/drawing/2014/main" id="{952D6702-7FE6-17A3-9D3C-55A0EF6D3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5" y="6107113"/>
            <a:ext cx="331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08_night-watch-rembrandt_01">
            <a:extLst>
              <a:ext uri="{FF2B5EF4-FFF2-40B4-BE49-F238E27FC236}">
                <a16:creationId xmlns:a16="http://schemas.microsoft.com/office/drawing/2014/main" id="{E9743DCF-B15B-6E23-3A5D-3451D9DFB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058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1656AD65-9761-F914-6174-EB9D0C027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-25400"/>
            <a:ext cx="9067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000" b="1">
                <a:solidFill>
                  <a:schemeClr val="bg1"/>
                </a:solidFill>
                <a:latin typeface="Comic Sans MS" panose="030F0702030302020204" pitchFamily="66" charset="0"/>
              </a:rPr>
              <a:t>Het Korporaalschap van Frans Banning Cocq en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2000" b="1">
                <a:solidFill>
                  <a:schemeClr val="bg1"/>
                </a:solidFill>
                <a:latin typeface="Comic Sans MS" panose="030F0702030302020204" pitchFamily="66" charset="0"/>
              </a:rPr>
              <a:t>Willem van Ruytenburgh (1642 …..)   R.= 36 jaar)</a:t>
            </a:r>
          </a:p>
        </p:txBody>
      </p:sp>
      <p:pic>
        <p:nvPicPr>
          <p:cNvPr id="21508" name="Picture 6" descr="https://erikgveld.files.wordpress.com/2013/12/bartholomeus_van_der_helst_-_het_compagnie_van_kapitein_roelof_bicker_en_luitenant_jan_michielsz_blaeuw_1639.jpg">
            <a:extLst>
              <a:ext uri="{FF2B5EF4-FFF2-40B4-BE49-F238E27FC236}">
                <a16:creationId xmlns:a16="http://schemas.microsoft.com/office/drawing/2014/main" id="{89D85F37-9794-2D26-C2F5-C569C5717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559550"/>
            <a:ext cx="9906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D3DFC334-0351-0C3E-5ECD-C0FE575CC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08_night-watch-rembrandt_01">
            <a:extLst>
              <a:ext uri="{FF2B5EF4-FFF2-40B4-BE49-F238E27FC236}">
                <a16:creationId xmlns:a16="http://schemas.microsoft.com/office/drawing/2014/main" id="{F8E10B22-B0B3-1487-D11A-CE87324DA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8113"/>
            <a:ext cx="47244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Afbeelding 4">
            <a:extLst>
              <a:ext uri="{FF2B5EF4-FFF2-40B4-BE49-F238E27FC236}">
                <a16:creationId xmlns:a16="http://schemas.microsoft.com/office/drawing/2014/main" id="{52E12A14-E95B-FC56-033C-95590DFC9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4038600"/>
            <a:ext cx="902176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kstvak 1">
            <a:extLst>
              <a:ext uri="{FF2B5EF4-FFF2-40B4-BE49-F238E27FC236}">
                <a16:creationId xmlns:a16="http://schemas.microsoft.com/office/drawing/2014/main" id="{1D24B0D6-0909-27C7-DDA8-7FCAEB8C8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8" y="258763"/>
            <a:ext cx="2239962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Rembrandt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rechts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nl-NL" altLang="nl-NL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nl-NL" altLang="nl-NL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nl-NL" altLang="nl-NL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nl-NL" altLang="nl-NL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nl-NL" altLang="nl-NL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nl-NL" altLang="nl-NL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nl-NL" altLang="nl-NL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nl-NL" altLang="nl-NL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v.d. Helst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onder</a:t>
            </a:r>
          </a:p>
        </p:txBody>
      </p:sp>
    </p:spTree>
  </p:cSld>
  <p:clrMapOvr>
    <a:masterClrMapping/>
  </p:clrMapOvr>
  <p:transition spd="slow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Afbeelding 1">
            <a:extLst>
              <a:ext uri="{FF2B5EF4-FFF2-40B4-BE49-F238E27FC236}">
                <a16:creationId xmlns:a16="http://schemas.microsoft.com/office/drawing/2014/main" id="{929DEE06-FC4B-9389-1508-82584E6A5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288"/>
            <a:ext cx="82677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>
            <a:extLst>
              <a:ext uri="{FF2B5EF4-FFF2-40B4-BE49-F238E27FC236}">
                <a16:creationId xmlns:a16="http://schemas.microsoft.com/office/drawing/2014/main" id="{3B2E1B34-3E51-C326-AED7-A21A3FC02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0"/>
            <a:ext cx="480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000" b="1">
                <a:solidFill>
                  <a:schemeClr val="bg1"/>
                </a:solidFill>
                <a:latin typeface="Comic Sans MS" panose="030F0702030302020204" pitchFamily="66" charset="0"/>
              </a:rPr>
              <a:t>De Nachtwacht (1642 R.= 36 jaar)</a:t>
            </a:r>
          </a:p>
        </p:txBody>
      </p:sp>
    </p:spTree>
  </p:cSld>
  <p:clrMapOvr>
    <a:masterClrMapping/>
  </p:clrMapOvr>
  <p:transition spd="slow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10_Rembrandt_Joodsebruidje">
            <a:extLst>
              <a:ext uri="{FF2B5EF4-FFF2-40B4-BE49-F238E27FC236}">
                <a16:creationId xmlns:a16="http://schemas.microsoft.com/office/drawing/2014/main" id="{E6A718DC-0E51-14FA-24CE-7017E1CBC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5">
            <a:extLst>
              <a:ext uri="{FF2B5EF4-FFF2-40B4-BE49-F238E27FC236}">
                <a16:creationId xmlns:a16="http://schemas.microsoft.com/office/drawing/2014/main" id="{5CF32D45-DE30-BCA1-6132-129EC993C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000" b="1">
                <a:solidFill>
                  <a:schemeClr val="bg1"/>
                </a:solidFill>
                <a:latin typeface="Comic Sans MS" panose="030F0702030302020204" pitchFamily="66" charset="0"/>
              </a:rPr>
              <a:t>Het Joodse Bruidje, 1667</a:t>
            </a:r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B56F5086-7F37-A786-34C9-90D20EF07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350" y="6324600"/>
            <a:ext cx="501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>
            <a:extLst>
              <a:ext uri="{FF2B5EF4-FFF2-40B4-BE49-F238E27FC236}">
                <a16:creationId xmlns:a16="http://schemas.microsoft.com/office/drawing/2014/main" id="{FB908A06-ADB4-539B-C5C2-5BC903F72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2362200"/>
            <a:ext cx="10517188" cy="1120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5" descr="10_Rembrandt_Joodsebruidje">
            <a:extLst>
              <a:ext uri="{FF2B5EF4-FFF2-40B4-BE49-F238E27FC236}">
                <a16:creationId xmlns:a16="http://schemas.microsoft.com/office/drawing/2014/main" id="{B3C0CA94-2381-9084-EFBC-A9BCB26B3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1" y="-1325"/>
            <a:ext cx="91440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 Box 4">
            <a:extLst>
              <a:ext uri="{FF2B5EF4-FFF2-40B4-BE49-F238E27FC236}">
                <a16:creationId xmlns:a16="http://schemas.microsoft.com/office/drawing/2014/main" id="{929D7E36-B641-39CE-09F6-F30F4B1D9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91288"/>
            <a:ext cx="57515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Het Joodse Bruidje, 1667  Rembrandt is 61 jaar</a:t>
            </a:r>
          </a:p>
        </p:txBody>
      </p:sp>
      <p:sp>
        <p:nvSpPr>
          <p:cNvPr id="27652" name="Rectangle 6">
            <a:extLst>
              <a:ext uri="{FF2B5EF4-FFF2-40B4-BE49-F238E27FC236}">
                <a16:creationId xmlns:a16="http://schemas.microsoft.com/office/drawing/2014/main" id="{EA57A469-89A0-6AF4-AD61-50F5D8890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844" y="-1325"/>
            <a:ext cx="3048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nl-NL" altLang="nl-NL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Ruimtelijkheid </a:t>
            </a:r>
          </a:p>
          <a:p>
            <a:pPr>
              <a:spcBef>
                <a:spcPct val="0"/>
              </a:spcBef>
            </a:pPr>
            <a:r>
              <a:rPr lang="nl-NL" altLang="nl-NL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Stoffelijkheid </a:t>
            </a:r>
          </a:p>
          <a:p>
            <a:pPr>
              <a:spcBef>
                <a:spcPct val="0"/>
              </a:spcBef>
            </a:pPr>
            <a:r>
              <a:rPr lang="nl-NL" altLang="nl-NL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Individualiteit </a:t>
            </a:r>
          </a:p>
          <a:p>
            <a:pPr>
              <a:spcBef>
                <a:spcPct val="0"/>
              </a:spcBef>
            </a:pPr>
            <a:r>
              <a:rPr lang="nl-NL" altLang="nl-NL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Juiste verhoudingen </a:t>
            </a:r>
          </a:p>
        </p:txBody>
      </p:sp>
      <p:pic>
        <p:nvPicPr>
          <p:cNvPr id="5" name="Afbeelding 4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AEC501C2-9575-0FC7-6123-75BCAF197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234" y="0"/>
            <a:ext cx="2800766" cy="37338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5" descr="Karel Appel ‘Amorous Dance’, 1955&#10;© Karel Appel Foundation">
            <a:extLst>
              <a:ext uri="{FF2B5EF4-FFF2-40B4-BE49-F238E27FC236}">
                <a16:creationId xmlns:a16="http://schemas.microsoft.com/office/drawing/2014/main" id="{A2465C93-7528-D068-1ABD-B926C757C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02457"/>
            <a:ext cx="3810000" cy="299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6">
            <a:extLst>
              <a:ext uri="{FF2B5EF4-FFF2-40B4-BE49-F238E27FC236}">
                <a16:creationId xmlns:a16="http://schemas.microsoft.com/office/drawing/2014/main" id="{F69BBCF1-AF34-9A37-27E5-149200672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56325"/>
            <a:ext cx="3886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nl-NL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Karel Appel: Liefdesdans, 1955</a:t>
            </a:r>
          </a:p>
        </p:txBody>
      </p:sp>
      <p:sp>
        <p:nvSpPr>
          <p:cNvPr id="30725" name="Text Box 7">
            <a:extLst>
              <a:ext uri="{FF2B5EF4-FFF2-40B4-BE49-F238E27FC236}">
                <a16:creationId xmlns:a16="http://schemas.microsoft.com/office/drawing/2014/main" id="{5819E075-EDAF-5E6A-ACBC-A03C28967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04800"/>
            <a:ext cx="3581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nl-NL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Arnold Houbraken, Pallas Athene bezoekt Apollo op de Parnassus, 1703</a:t>
            </a:r>
          </a:p>
        </p:txBody>
      </p:sp>
      <p:pic>
        <p:nvPicPr>
          <p:cNvPr id="30726" name="Picture 7" descr=" photo VincentVanGoghEglogueEnProvence-UnCoupleDAmoureux1888OilOnCanvas.jpg">
            <a:extLst>
              <a:ext uri="{FF2B5EF4-FFF2-40B4-BE49-F238E27FC236}">
                <a16:creationId xmlns:a16="http://schemas.microsoft.com/office/drawing/2014/main" id="{130372FA-F500-6DBB-6877-2189979AA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172200"/>
            <a:ext cx="4683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 descr="Afbeelding met binnen&#10;&#10;Automatisch gegenereerde beschrijving">
            <a:extLst>
              <a:ext uri="{FF2B5EF4-FFF2-40B4-BE49-F238E27FC236}">
                <a16:creationId xmlns:a16="http://schemas.microsoft.com/office/drawing/2014/main" id="{08D2AB6A-1931-289D-B812-0F508FA85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5257800" cy="382606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10_Rembrandt_Joodsebruidje">
            <a:extLst>
              <a:ext uri="{FF2B5EF4-FFF2-40B4-BE49-F238E27FC236}">
                <a16:creationId xmlns:a16="http://schemas.microsoft.com/office/drawing/2014/main" id="{D18E3D72-FDC9-1A21-0C13-C706DE855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7" descr=" photo VincentVanGoghEglogueEnProvence-UnCoupleDAmoureux1888OilOnCanvas.jpg">
            <a:extLst>
              <a:ext uri="{FF2B5EF4-FFF2-40B4-BE49-F238E27FC236}">
                <a16:creationId xmlns:a16="http://schemas.microsoft.com/office/drawing/2014/main" id="{EFDC4928-0598-AC43-0C52-8D4F956D0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0"/>
            <a:ext cx="4676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8">
            <a:extLst>
              <a:ext uri="{FF2B5EF4-FFF2-40B4-BE49-F238E27FC236}">
                <a16:creationId xmlns:a16="http://schemas.microsoft.com/office/drawing/2014/main" id="{143A91D1-6AD2-5C09-1892-D91C1925B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172200"/>
            <a:ext cx="792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nl-NL" altLang="nl-NL" sz="18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1749" name="Text Box 9">
            <a:extLst>
              <a:ext uri="{FF2B5EF4-FFF2-40B4-BE49-F238E27FC236}">
                <a16:creationId xmlns:a16="http://schemas.microsoft.com/office/drawing/2014/main" id="{7481F6C0-1937-BFCC-338A-B55590529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2013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chemeClr val="bg1"/>
                </a:solidFill>
                <a:latin typeface="Comic Sans MS" panose="030F0702030302020204" pitchFamily="66" charset="0"/>
              </a:rPr>
              <a:t>Vincent van Gogh (1853-1890): </a:t>
            </a:r>
            <a:r>
              <a:rPr lang="nl-NL" altLang="nl-NL" sz="2000" b="1" i="1">
                <a:solidFill>
                  <a:schemeClr val="bg1"/>
                </a:solidFill>
                <a:latin typeface="Comic Sans MS" panose="030F0702030302020204" pitchFamily="66" charset="0"/>
              </a:rPr>
              <a:t>“Wil je geloven dat ik 10 jaar van mijn leven wilde geven als ik hier voor dit schilderij veertien dagen kon blijven zitten met een korst droog brood als voedsel.”</a:t>
            </a:r>
          </a:p>
        </p:txBody>
      </p:sp>
      <p:sp>
        <p:nvSpPr>
          <p:cNvPr id="31750" name="Text Box 10">
            <a:extLst>
              <a:ext uri="{FF2B5EF4-FFF2-40B4-BE49-F238E27FC236}">
                <a16:creationId xmlns:a16="http://schemas.microsoft.com/office/drawing/2014/main" id="{0911FB15-D803-6209-9968-026738D0E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00600"/>
            <a:ext cx="42672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nl-NL" sz="1800">
                <a:solidFill>
                  <a:schemeClr val="bg1"/>
                </a:solidFill>
                <a:latin typeface="Comic Sans MS" panose="030F0702030302020204" pitchFamily="66" charset="0"/>
              </a:rPr>
              <a:t>(Un couple D’Amoureux, 1888, oil on canvas)</a:t>
            </a:r>
          </a:p>
          <a:p>
            <a:pPr>
              <a:spcBef>
                <a:spcPct val="50000"/>
              </a:spcBef>
              <a:buFontTx/>
              <a:buNone/>
            </a:pPr>
            <a:endParaRPr lang="nl-NL" altLang="nl-NL" sz="18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Pablo Picasso - Friendship">
            <a:extLst>
              <a:ext uri="{FF2B5EF4-FFF2-40B4-BE49-F238E27FC236}">
                <a16:creationId xmlns:a16="http://schemas.microsoft.com/office/drawing/2014/main" id="{64142E5B-CE3E-EB1A-9D87-AA6023D10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6" descr="10_Rembrandt_Joodsebruidje">
            <a:extLst>
              <a:ext uri="{FF2B5EF4-FFF2-40B4-BE49-F238E27FC236}">
                <a16:creationId xmlns:a16="http://schemas.microsoft.com/office/drawing/2014/main" id="{F4E136C4-E496-C587-8E7D-7E2E49B9B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7">
            <a:extLst>
              <a:ext uri="{FF2B5EF4-FFF2-40B4-BE49-F238E27FC236}">
                <a16:creationId xmlns:a16="http://schemas.microsoft.com/office/drawing/2014/main" id="{5CDA957C-39D0-A66F-4DEA-0DB33A2E9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491288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nl-NL" sz="1800" b="1">
                <a:solidFill>
                  <a:schemeClr val="bg1"/>
                </a:solidFill>
                <a:latin typeface="Comic Sans MS" panose="030F0702030302020204" pitchFamily="66" charset="0"/>
              </a:rPr>
              <a:t>Picasso, Friendship 1908</a:t>
            </a:r>
          </a:p>
        </p:txBody>
      </p:sp>
      <p:sp>
        <p:nvSpPr>
          <p:cNvPr id="32773" name="Text Box 8">
            <a:extLst>
              <a:ext uri="{FF2B5EF4-FFF2-40B4-BE49-F238E27FC236}">
                <a16:creationId xmlns:a16="http://schemas.microsoft.com/office/drawing/2014/main" id="{06A5AE33-1205-5F62-9138-48243645E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657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nl-NL" sz="1800">
                <a:solidFill>
                  <a:schemeClr val="bg1"/>
                </a:solidFill>
                <a:latin typeface="Comic Sans MS" panose="030F0702030302020204" pitchFamily="66" charset="0"/>
              </a:rPr>
              <a:t>1667</a:t>
            </a:r>
          </a:p>
        </p:txBody>
      </p:sp>
      <p:sp>
        <p:nvSpPr>
          <p:cNvPr id="32774" name="Text Box 9">
            <a:extLst>
              <a:ext uri="{FF2B5EF4-FFF2-40B4-BE49-F238E27FC236}">
                <a16:creationId xmlns:a16="http://schemas.microsoft.com/office/drawing/2014/main" id="{5C6D2212-C327-AA0A-3078-FAF39E956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267200"/>
            <a:ext cx="2819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nl-NL" altLang="nl-NL" sz="2000">
                <a:solidFill>
                  <a:schemeClr val="bg1"/>
                </a:solidFill>
                <a:latin typeface="Comic Sans MS" panose="030F0702030302020204" pitchFamily="66" charset="0"/>
              </a:rPr>
              <a:t>Ruimtelijkheid</a:t>
            </a:r>
          </a:p>
          <a:p>
            <a:pPr>
              <a:spcBef>
                <a:spcPct val="0"/>
              </a:spcBef>
            </a:pPr>
            <a:r>
              <a:rPr lang="nl-NL" altLang="nl-NL" sz="2000">
                <a:solidFill>
                  <a:schemeClr val="bg1"/>
                </a:solidFill>
                <a:latin typeface="Comic Sans MS" panose="030F0702030302020204" pitchFamily="66" charset="0"/>
              </a:rPr>
              <a:t>Stoffelijkheid</a:t>
            </a:r>
          </a:p>
          <a:p>
            <a:pPr>
              <a:spcBef>
                <a:spcPct val="0"/>
              </a:spcBef>
            </a:pPr>
            <a:r>
              <a:rPr lang="nl-NL" altLang="nl-NL" sz="2000">
                <a:solidFill>
                  <a:schemeClr val="bg1"/>
                </a:solidFill>
                <a:latin typeface="Comic Sans MS" panose="030F0702030302020204" pitchFamily="66" charset="0"/>
              </a:rPr>
              <a:t>Individualiteit</a:t>
            </a:r>
          </a:p>
          <a:p>
            <a:pPr>
              <a:spcBef>
                <a:spcPct val="0"/>
              </a:spcBef>
            </a:pPr>
            <a:r>
              <a:rPr lang="nl-NL" altLang="nl-NL" sz="2000">
                <a:solidFill>
                  <a:schemeClr val="bg1"/>
                </a:solidFill>
                <a:latin typeface="Comic Sans MS" panose="030F0702030302020204" pitchFamily="66" charset="0"/>
              </a:rPr>
              <a:t>Juiste verhoudingen </a:t>
            </a:r>
          </a:p>
        </p:txBody>
      </p:sp>
      <p:pic>
        <p:nvPicPr>
          <p:cNvPr id="32775" name="Picture 4" descr="09_Rembrandt_ZelfportretJong">
            <a:extLst>
              <a:ext uri="{FF2B5EF4-FFF2-40B4-BE49-F238E27FC236}">
                <a16:creationId xmlns:a16="http://schemas.microsoft.com/office/drawing/2014/main" id="{C3A41553-397B-A4AB-BFB1-D745E9478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324600"/>
            <a:ext cx="4413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eter_Lastman_Bileam_und_die_Eselin">
            <a:extLst>
              <a:ext uri="{FF2B5EF4-FFF2-40B4-BE49-F238E27FC236}">
                <a16:creationId xmlns:a16="http://schemas.microsoft.com/office/drawing/2014/main" id="{6C6A750D-6DB1-2A28-E40A-4F715D31F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257300"/>
            <a:ext cx="510698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Afbeelding 1">
            <a:extLst>
              <a:ext uri="{FF2B5EF4-FFF2-40B4-BE49-F238E27FC236}">
                <a16:creationId xmlns:a16="http://schemas.microsoft.com/office/drawing/2014/main" id="{50A7576D-2749-4BE6-8474-85A141FD3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152400"/>
            <a:ext cx="39338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09_Rembrandt_ZelfportretJong">
            <a:extLst>
              <a:ext uri="{FF2B5EF4-FFF2-40B4-BE49-F238E27FC236}">
                <a16:creationId xmlns:a16="http://schemas.microsoft.com/office/drawing/2014/main" id="{C1EB99CF-8680-7181-7CE8-2A5B0ED81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88"/>
            <a:ext cx="283765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5">
            <a:extLst>
              <a:ext uri="{FF2B5EF4-FFF2-40B4-BE49-F238E27FC236}">
                <a16:creationId xmlns:a16="http://schemas.microsoft.com/office/drawing/2014/main" id="{2FC32DC0-9A1E-5ACB-F044-BFEA4468F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5951" y="3065957"/>
            <a:ext cx="9765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23 jaar</a:t>
            </a:r>
          </a:p>
        </p:txBody>
      </p:sp>
      <p:pic>
        <p:nvPicPr>
          <p:cNvPr id="2" name="Picture 4" descr="09_Rembrandt_ZelfportretMidden">
            <a:extLst>
              <a:ext uri="{FF2B5EF4-FFF2-40B4-BE49-F238E27FC236}">
                <a16:creationId xmlns:a16="http://schemas.microsoft.com/office/drawing/2014/main" id="{3D1B8B4B-02B3-A49E-F265-6ACD415B7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2" y="0"/>
            <a:ext cx="2842065" cy="343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2227A50-DE31-CBC6-C14B-63D054525DD5}"/>
              </a:ext>
            </a:extLst>
          </p:cNvPr>
          <p:cNvSpPr txBox="1"/>
          <p:nvPr/>
        </p:nvSpPr>
        <p:spPr>
          <a:xfrm>
            <a:off x="5949102" y="3172882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34 jaar </a:t>
            </a:r>
          </a:p>
        </p:txBody>
      </p:sp>
      <p:pic>
        <p:nvPicPr>
          <p:cNvPr id="4" name="Picture 4" descr="08_Rembrandt_ZelfportretApostelPaulus">
            <a:extLst>
              <a:ext uri="{FF2B5EF4-FFF2-40B4-BE49-F238E27FC236}">
                <a16:creationId xmlns:a16="http://schemas.microsoft.com/office/drawing/2014/main" id="{16FB9958-8EAC-7C4A-661E-AC9C5DB35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42214"/>
            <a:ext cx="2736115" cy="328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885904D-B5AE-A4ED-2A23-AA5D7967C659}"/>
              </a:ext>
            </a:extLst>
          </p:cNvPr>
          <p:cNvSpPr txBox="1"/>
          <p:nvPr/>
        </p:nvSpPr>
        <p:spPr>
          <a:xfrm>
            <a:off x="1143000" y="6537527"/>
            <a:ext cx="114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55 jaar</a:t>
            </a:r>
          </a:p>
        </p:txBody>
      </p:sp>
      <p:pic>
        <p:nvPicPr>
          <p:cNvPr id="6" name="Picture 4" descr="08_Rembrandt_ZelfportretOud">
            <a:extLst>
              <a:ext uri="{FF2B5EF4-FFF2-40B4-BE49-F238E27FC236}">
                <a16:creationId xmlns:a16="http://schemas.microsoft.com/office/drawing/2014/main" id="{DF4997BB-F599-98FB-C866-4F4357319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480" y="3548906"/>
            <a:ext cx="2702520" cy="331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0CE9E28-E7DA-8C7A-F2EB-3E9D09C48D3E}"/>
              </a:ext>
            </a:extLst>
          </p:cNvPr>
          <p:cNvSpPr txBox="1"/>
          <p:nvPr/>
        </p:nvSpPr>
        <p:spPr>
          <a:xfrm>
            <a:off x="4849810" y="6530430"/>
            <a:ext cx="114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63 jaar</a:t>
            </a:r>
          </a:p>
        </p:txBody>
      </p:sp>
    </p:spTree>
  </p:cSld>
  <p:clrMapOvr>
    <a:masterClrMapping/>
  </p:clrMapOvr>
  <p:transition spd="slow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>
            <a:extLst>
              <a:ext uri="{FF2B5EF4-FFF2-40B4-BE49-F238E27FC236}">
                <a16:creationId xmlns:a16="http://schemas.microsoft.com/office/drawing/2014/main" id="{08545359-A287-C2CB-8062-1E87DD591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057400"/>
            <a:ext cx="3124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nl-NL" altLang="nl-NL" sz="5400">
                <a:solidFill>
                  <a:srgbClr val="008000"/>
                </a:solidFill>
                <a:latin typeface="Comic Sans MS" panose="030F0702030302020204" pitchFamily="66" charset="0"/>
              </a:rPr>
              <a:t>Einde</a:t>
            </a:r>
          </a:p>
        </p:txBody>
      </p:sp>
    </p:spTree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eter_Lastman_Bileam_und_die_Eselin">
            <a:extLst>
              <a:ext uri="{FF2B5EF4-FFF2-40B4-BE49-F238E27FC236}">
                <a16:creationId xmlns:a16="http://schemas.microsoft.com/office/drawing/2014/main" id="{95A47E04-3FC8-D7DA-D1EF-81176D8B4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257300"/>
            <a:ext cx="510698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Afbeelding 1">
            <a:extLst>
              <a:ext uri="{FF2B5EF4-FFF2-40B4-BE49-F238E27FC236}">
                <a16:creationId xmlns:a16="http://schemas.microsoft.com/office/drawing/2014/main" id="{21EF716D-3F25-DBE0-4DF6-2E74E8A54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152400"/>
            <a:ext cx="39338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kstvak 1">
            <a:extLst>
              <a:ext uri="{FF2B5EF4-FFF2-40B4-BE49-F238E27FC236}">
                <a16:creationId xmlns:a16="http://schemas.microsoft.com/office/drawing/2014/main" id="{67B615F8-CAED-CC32-7E69-C18E5CF35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638800"/>
            <a:ext cx="304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b="1">
                <a:solidFill>
                  <a:schemeClr val="bg1"/>
                </a:solidFill>
                <a:latin typeface="Comic Sans MS" panose="030F0702030302020204" pitchFamily="66" charset="0"/>
              </a:rPr>
              <a:t>Bileam en de Ezel (1626) Rembrandt is 20 jaar</a:t>
            </a:r>
          </a:p>
        </p:txBody>
      </p:sp>
      <p:sp>
        <p:nvSpPr>
          <p:cNvPr id="6149" name="Tekstvak 2">
            <a:extLst>
              <a:ext uri="{FF2B5EF4-FFF2-40B4-BE49-F238E27FC236}">
                <a16:creationId xmlns:a16="http://schemas.microsoft.com/office/drawing/2014/main" id="{38AC8268-0E16-874A-1E1E-BF6F8729E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648200"/>
            <a:ext cx="342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b="1">
                <a:solidFill>
                  <a:schemeClr val="bg1"/>
                </a:solidFill>
                <a:latin typeface="Comic Sans MS" panose="030F0702030302020204" pitchFamily="66" charset="0"/>
              </a:rPr>
              <a:t>Pieter Lastman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1800" b="1">
                <a:solidFill>
                  <a:schemeClr val="bg1"/>
                </a:solidFill>
                <a:latin typeface="Comic Sans MS" panose="030F0702030302020204" pitchFamily="66" charset="0"/>
              </a:rPr>
              <a:t>Bileam en de ezel (1622 )</a:t>
            </a:r>
          </a:p>
        </p:txBody>
      </p:sp>
      <p:pic>
        <p:nvPicPr>
          <p:cNvPr id="6150" name="Picture 2" descr="01_Barok_Schilderkunst_02_Caravaggio_01">
            <a:extLst>
              <a:ext uri="{FF2B5EF4-FFF2-40B4-BE49-F238E27FC236}">
                <a16:creationId xmlns:a16="http://schemas.microsoft.com/office/drawing/2014/main" id="{7615D38F-9E5A-98ED-A7AD-27CEA728E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308725"/>
            <a:ext cx="5334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1_Barok_Schilderkunst_02_Caravaggio_01">
            <a:extLst>
              <a:ext uri="{FF2B5EF4-FFF2-40B4-BE49-F238E27FC236}">
                <a16:creationId xmlns:a16="http://schemas.microsoft.com/office/drawing/2014/main" id="{D494C3A7-54D4-9847-0C97-F9A5B4FBB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CF82B391-2264-2E29-AE6D-BCA60605E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48400"/>
            <a:ext cx="571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nl-NL" sz="1800">
                <a:solidFill>
                  <a:schemeClr val="bg1"/>
                </a:solidFill>
                <a:latin typeface="Comic Sans MS" panose="030F0702030302020204" pitchFamily="66" charset="0"/>
              </a:rPr>
              <a:t>Caravaggio, “De roeping van Mattheus” ca 1600</a:t>
            </a:r>
          </a:p>
        </p:txBody>
      </p:sp>
      <p:pic>
        <p:nvPicPr>
          <p:cNvPr id="7172" name="Afbeelding 1">
            <a:extLst>
              <a:ext uri="{FF2B5EF4-FFF2-40B4-BE49-F238E27FC236}">
                <a16:creationId xmlns:a16="http://schemas.microsoft.com/office/drawing/2014/main" id="{F2EAE3D8-DECE-83EB-8BD3-86D885D5A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218238"/>
            <a:ext cx="512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Afbeelding 1">
            <a:extLst>
              <a:ext uri="{FF2B5EF4-FFF2-40B4-BE49-F238E27FC236}">
                <a16:creationId xmlns:a16="http://schemas.microsoft.com/office/drawing/2014/main" id="{843B2792-77F5-80A3-480C-2F990E230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855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kstvak 2">
            <a:extLst>
              <a:ext uri="{FF2B5EF4-FFF2-40B4-BE49-F238E27FC236}">
                <a16:creationId xmlns:a16="http://schemas.microsoft.com/office/drawing/2014/main" id="{A76EB268-618C-9558-C64A-80442A213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183313"/>
            <a:ext cx="800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b="1">
                <a:solidFill>
                  <a:schemeClr val="bg1"/>
                </a:solidFill>
                <a:latin typeface="Comic Sans MS" panose="030F0702030302020204" pitchFamily="66" charset="0"/>
              </a:rPr>
              <a:t>Rembrandt: De blindmaking van Simson 1636 dus 30 jaar oud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1800" b="1">
                <a:solidFill>
                  <a:schemeClr val="bg1"/>
                </a:solidFill>
                <a:latin typeface="Comic Sans MS" panose="030F0702030302020204" pitchFamily="66" charset="0"/>
              </a:rPr>
              <a:t>Het maximale gebeuren! Uiterst rechts: de toeschouwer.</a:t>
            </a:r>
          </a:p>
        </p:txBody>
      </p:sp>
      <p:pic>
        <p:nvPicPr>
          <p:cNvPr id="8196" name="Picture 2" descr="02_Rembrandt_JeremiasTreurend">
            <a:extLst>
              <a:ext uri="{FF2B5EF4-FFF2-40B4-BE49-F238E27FC236}">
                <a16:creationId xmlns:a16="http://schemas.microsoft.com/office/drawing/2014/main" id="{8FA165A1-A96E-D49A-8461-D58F9F9A3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6183313"/>
            <a:ext cx="4175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2_Rembrandt_JeremiasTreurend">
            <a:extLst>
              <a:ext uri="{FF2B5EF4-FFF2-40B4-BE49-F238E27FC236}">
                <a16:creationId xmlns:a16="http://schemas.microsoft.com/office/drawing/2014/main" id="{2E27F42D-5126-760D-F298-B39ACE5E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536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E4ADB921-9C36-2F13-475F-DCBE8A3DF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4724400"/>
            <a:ext cx="35972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000" b="1">
                <a:solidFill>
                  <a:schemeClr val="bg1"/>
                </a:solidFill>
                <a:latin typeface="Comic Sans MS" panose="030F0702030302020204" pitchFamily="66" charset="0"/>
              </a:rPr>
              <a:t>De profeet Jeremias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2000" b="1">
                <a:solidFill>
                  <a:schemeClr val="bg1"/>
                </a:solidFill>
                <a:latin typeface="Comic Sans MS" panose="030F0702030302020204" pitchFamily="66" charset="0"/>
              </a:rPr>
              <a:t>Treurt over 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2000" b="1">
                <a:solidFill>
                  <a:schemeClr val="bg1"/>
                </a:solidFill>
                <a:latin typeface="Comic Sans MS" panose="030F0702030302020204" pitchFamily="66" charset="0"/>
              </a:rPr>
              <a:t>Vernietiging van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2000" b="1">
                <a:solidFill>
                  <a:schemeClr val="bg1"/>
                </a:solidFill>
                <a:latin typeface="Comic Sans MS" panose="030F0702030302020204" pitchFamily="66" charset="0"/>
              </a:rPr>
              <a:t>Jeruzalem. Rijksmuseum, 1630</a:t>
            </a:r>
          </a:p>
        </p:txBody>
      </p:sp>
      <p:pic>
        <p:nvPicPr>
          <p:cNvPr id="9220" name="Picture 6" descr="01_17eEeuw_Rembrandt_Hannah">
            <a:extLst>
              <a:ext uri="{FF2B5EF4-FFF2-40B4-BE49-F238E27FC236}">
                <a16:creationId xmlns:a16="http://schemas.microsoft.com/office/drawing/2014/main" id="{67D75708-3886-7A60-7330-EA9D1A47B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5257800"/>
            <a:ext cx="12192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Afbeelding 2">
            <a:extLst>
              <a:ext uri="{FF2B5EF4-FFF2-40B4-BE49-F238E27FC236}">
                <a16:creationId xmlns:a16="http://schemas.microsoft.com/office/drawing/2014/main" id="{A74A865A-F687-B858-4FDE-43997BAD5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0"/>
            <a:ext cx="5524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kstvak 4">
            <a:extLst>
              <a:ext uri="{FF2B5EF4-FFF2-40B4-BE49-F238E27FC236}">
                <a16:creationId xmlns:a16="http://schemas.microsoft.com/office/drawing/2014/main" id="{9F41A136-7F64-E522-16CB-7A455FD61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b="1">
                <a:solidFill>
                  <a:schemeClr val="bg1"/>
                </a:solidFill>
                <a:latin typeface="Comic Sans MS" panose="030F0702030302020204" pitchFamily="66" charset="0"/>
              </a:rPr>
              <a:t>Rembrandt: De prophetes Hannah (vermoedelijk Rembrandts moeder) ca. 1630, dus 24 jaar oud!</a:t>
            </a:r>
          </a:p>
        </p:txBody>
      </p:sp>
      <p:pic>
        <p:nvPicPr>
          <p:cNvPr id="10244" name="Afbeelding 6">
            <a:extLst>
              <a:ext uri="{FF2B5EF4-FFF2-40B4-BE49-F238E27FC236}">
                <a16:creationId xmlns:a16="http://schemas.microsoft.com/office/drawing/2014/main" id="{C9773353-11D7-EC47-8A1D-F08C9781F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019800"/>
            <a:ext cx="4826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Afbeelding 7">
            <a:extLst>
              <a:ext uri="{FF2B5EF4-FFF2-40B4-BE49-F238E27FC236}">
                <a16:creationId xmlns:a16="http://schemas.microsoft.com/office/drawing/2014/main" id="{034925D9-6651-6A51-D00F-8F64F0E16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5981700"/>
            <a:ext cx="5175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kstvak 3">
            <a:extLst>
              <a:ext uri="{FF2B5EF4-FFF2-40B4-BE49-F238E27FC236}">
                <a16:creationId xmlns:a16="http://schemas.microsoft.com/office/drawing/2014/main" id="{DA03FAD3-58C7-1E94-9B97-9AA075D81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926138"/>
            <a:ext cx="8991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b="1">
                <a:solidFill>
                  <a:schemeClr val="bg1"/>
                </a:solidFill>
                <a:latin typeface="Comic Sans MS" panose="030F0702030302020204" pitchFamily="66" charset="0"/>
              </a:rPr>
              <a:t>Rembrandt: portretten “ten voeten uit”van Marten Soolmans en Oopjen Coppit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1800" b="1">
                <a:solidFill>
                  <a:schemeClr val="bg1"/>
                </a:solidFill>
                <a:latin typeface="Comic Sans MS" panose="030F0702030302020204" pitchFamily="66" charset="0"/>
              </a:rPr>
              <a:t>ca. 1634 dus 28 jaar oud</a:t>
            </a:r>
          </a:p>
        </p:txBody>
      </p:sp>
      <p:pic>
        <p:nvPicPr>
          <p:cNvPr id="11267" name="Afbeelding 6">
            <a:extLst>
              <a:ext uri="{FF2B5EF4-FFF2-40B4-BE49-F238E27FC236}">
                <a16:creationId xmlns:a16="http://schemas.microsoft.com/office/drawing/2014/main" id="{AE51CDB3-4F4E-3B85-3CE0-C6D5037DD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88900"/>
            <a:ext cx="3722687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Afbeelding 7">
            <a:extLst>
              <a:ext uri="{FF2B5EF4-FFF2-40B4-BE49-F238E27FC236}">
                <a16:creationId xmlns:a16="http://schemas.microsoft.com/office/drawing/2014/main" id="{520B9712-845B-1FDA-D519-AE56246DF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3724275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09_Rembrandt_ZelfportretMidden">
            <a:extLst>
              <a:ext uri="{FF2B5EF4-FFF2-40B4-BE49-F238E27FC236}">
                <a16:creationId xmlns:a16="http://schemas.microsoft.com/office/drawing/2014/main" id="{E4C734B0-746A-E56F-58E1-63DE71C16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324600"/>
            <a:ext cx="4413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2668</TotalTime>
  <Words>542</Words>
  <Application>Microsoft Office PowerPoint</Application>
  <PresentationFormat>Diavoorstelling (4:3)</PresentationFormat>
  <Paragraphs>107</Paragraphs>
  <Slides>31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5" baseType="lpstr">
      <vt:lpstr>Arial</vt:lpstr>
      <vt:lpstr>Calibri</vt:lpstr>
      <vt:lpstr>Comic Sans MS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SVS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Gersons</dc:creator>
  <cp:lastModifiedBy>Ruud Caddyfan</cp:lastModifiedBy>
  <cp:revision>257</cp:revision>
  <dcterms:created xsi:type="dcterms:W3CDTF">2006-05-30T18:01:08Z</dcterms:created>
  <dcterms:modified xsi:type="dcterms:W3CDTF">2023-03-12T10:40:49Z</dcterms:modified>
</cp:coreProperties>
</file>