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34"/>
  </p:notesMasterIdLst>
  <p:sldIdLst>
    <p:sldId id="389" r:id="rId2"/>
    <p:sldId id="390" r:id="rId3"/>
    <p:sldId id="393" r:id="rId4"/>
    <p:sldId id="332" r:id="rId5"/>
    <p:sldId id="383" r:id="rId6"/>
    <p:sldId id="260" r:id="rId7"/>
    <p:sldId id="377" r:id="rId8"/>
    <p:sldId id="319" r:id="rId9"/>
    <p:sldId id="384" r:id="rId10"/>
    <p:sldId id="396" r:id="rId11"/>
    <p:sldId id="374" r:id="rId12"/>
    <p:sldId id="395" r:id="rId13"/>
    <p:sldId id="386" r:id="rId14"/>
    <p:sldId id="397" r:id="rId15"/>
    <p:sldId id="387" r:id="rId16"/>
    <p:sldId id="378" r:id="rId17"/>
    <p:sldId id="381" r:id="rId18"/>
    <p:sldId id="388" r:id="rId19"/>
    <p:sldId id="385" r:id="rId20"/>
    <p:sldId id="379" r:id="rId21"/>
    <p:sldId id="392" r:id="rId22"/>
    <p:sldId id="366" r:id="rId23"/>
    <p:sldId id="391" r:id="rId24"/>
    <p:sldId id="373" r:id="rId25"/>
    <p:sldId id="372" r:id="rId26"/>
    <p:sldId id="380" r:id="rId27"/>
    <p:sldId id="367" r:id="rId28"/>
    <p:sldId id="368" r:id="rId29"/>
    <p:sldId id="369" r:id="rId30"/>
    <p:sldId id="370" r:id="rId31"/>
    <p:sldId id="398" r:id="rId32"/>
    <p:sldId id="371" r:id="rId33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0" autoAdjust="0"/>
    <p:restoredTop sz="94622" autoAdjust="0"/>
  </p:normalViewPr>
  <p:slideViewPr>
    <p:cSldViewPr>
      <p:cViewPr varScale="1">
        <p:scale>
          <a:sx n="118" d="100"/>
          <a:sy n="118" d="100"/>
        </p:scale>
        <p:origin x="14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B8E3E-E29C-400D-BA48-F51F6F3BD71B}" type="datetimeFigureOut">
              <a:rPr lang="nl-NL" smtClean="0"/>
              <a:t>9-3-2023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F62E7-5193-4C61-95F4-592F2FBB58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78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F62E7-5193-4C61-95F4-592F2FBB588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596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34EFA6-E452-3FAF-90F6-ED2290427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1453FC-9807-FEAD-256B-86F17A4BE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E5DE41-5FD2-7F74-B13E-1624BB88E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01651-4A41-465B-8AD2-FE499868F5D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21850527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01B8EF-F9E9-C51D-B2BE-D6EE935761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7CE165-EDE9-FE87-20EE-7FE3270141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123651-52E6-A9DC-47BC-5AB664FBE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D3254-99F7-4577-A808-FF175C6C86C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10946759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05CDA9-4ED4-629C-6579-8122C691F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711B5D-A940-A44F-A1D4-2EBCBB5FB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98FAA6-A70C-1E48-ED15-DCFBEE39A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DA60B-5BE9-49F2-BBDD-B56F629CFA9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142846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493610-9FE0-9D2D-10EF-3FCB1C54EB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E48505-35D5-E072-9C90-E9E1ED7D6A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9DAD64-1D7F-1338-B349-212669B46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55ED8-1EFF-4420-B651-5F0772D71FF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9794573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318F80-7FAA-81B2-1AEF-9EC75C9CF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D29EE5-9C4C-4D57-C7DB-39E322F2B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35B57A-7AE5-4C8E-D671-82707E26D1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C36A2-FA6C-4BED-B6CD-DD4566EEED4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89377303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086AA-EF0F-2B17-2FDF-25057F16DE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68CF2E-9E64-B496-33DE-CA039A1C8B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E6F0BE-F66A-E0F4-7B9C-2C4740091F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BC893-942A-4532-B81F-E1169EFAAFB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79968743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43D8C38-9740-BF64-CC34-9DEA37D97E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135943-8DBB-0584-7DA8-19566DA57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8019E7-E85E-EDA0-417B-73B2734F9D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F7EC0-30B1-4EA9-8A2C-68C30DF6952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97884500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67E651-8C2B-0D3C-1BAE-3F706F650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269C452-E3D5-E76F-81FE-980A6187F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9DE8C13-168A-3A79-A3E5-88589F9298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B6F1E-AEB9-4BFB-AAF3-64B3DF0DCD8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11980651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01221A-680D-104F-C1F3-F5B611D64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CFDEDE-25D5-A20F-B577-5C1504938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EFCB84-9C76-C9BC-7AA0-BECCA369B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FA6A3-B5CC-48CA-A1F0-605F92F3912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19588088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C897F-9B68-88BA-ADA6-DCF98CA1F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21F425-A728-4399-97BD-25BA7D2C0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2067A-DD1E-A752-5173-82AAF420F5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D5CCA-5D4D-439B-A4DA-EED651AD81B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6025529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ACFFE-3820-7804-D582-CBDA2F0C1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E1F366-F7DC-DC3A-F01F-1255EFF93B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0C2FF-7CD6-7AFA-5650-12F1F518EE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72B84-E83D-4335-8E53-19ABA5C6D1D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37317107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B05920D-9CCF-61EB-6056-CE14A2522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CC07A7A-3D97-0DA8-F1E6-846DEACCA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FB982D79-A4AB-482C-15EB-FDC05411B2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EE8CFACE-BB17-3B06-17F2-DF65FF450B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3F166FD1-2B08-D082-675C-42400BD5EA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7C35BF2-C25E-4CC2-91D9-70460943A580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A01D765-6A48-3F5D-A372-82B71CE536A8}"/>
              </a:ext>
            </a:extLst>
          </p:cNvPr>
          <p:cNvSpPr txBox="1"/>
          <p:nvPr/>
        </p:nvSpPr>
        <p:spPr>
          <a:xfrm>
            <a:off x="1143000" y="685800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solidFill>
                  <a:srgbClr val="00B050"/>
                </a:solidFill>
              </a:rPr>
              <a:t>Schilderkunst </a:t>
            </a:r>
          </a:p>
          <a:p>
            <a:pPr algn="ctr"/>
            <a:endParaRPr lang="nl-NL" sz="4400" dirty="0">
              <a:solidFill>
                <a:srgbClr val="00B050"/>
              </a:solidFill>
            </a:endParaRPr>
          </a:p>
          <a:p>
            <a:pPr algn="ctr"/>
            <a:r>
              <a:rPr lang="nl-NL" sz="4400" dirty="0">
                <a:solidFill>
                  <a:srgbClr val="00B050"/>
                </a:solidFill>
              </a:rPr>
              <a:t>van de </a:t>
            </a:r>
          </a:p>
          <a:p>
            <a:pPr algn="ctr"/>
            <a:endParaRPr lang="nl-NL" sz="4400" dirty="0">
              <a:solidFill>
                <a:srgbClr val="00B050"/>
              </a:solidFill>
            </a:endParaRPr>
          </a:p>
          <a:p>
            <a:pPr algn="ctr"/>
            <a:r>
              <a:rPr lang="nl-NL" sz="4400" dirty="0">
                <a:solidFill>
                  <a:srgbClr val="00B050"/>
                </a:solidFill>
              </a:rPr>
              <a:t>Nederlandse 17</a:t>
            </a:r>
            <a:r>
              <a:rPr lang="nl-NL" sz="4400" baseline="30000" dirty="0">
                <a:solidFill>
                  <a:srgbClr val="00B050"/>
                </a:solidFill>
              </a:rPr>
              <a:t>e</a:t>
            </a:r>
            <a:r>
              <a:rPr lang="nl-NL" sz="4400" dirty="0">
                <a:solidFill>
                  <a:srgbClr val="00B050"/>
                </a:solidFill>
              </a:rPr>
              <a:t> eeuw</a:t>
            </a:r>
          </a:p>
        </p:txBody>
      </p:sp>
      <p:pic>
        <p:nvPicPr>
          <p:cNvPr id="3" name="Afbeelding 2" descr="Afbeelding met binnen, altaar, oud, versierd&#10;&#10;Automatisch gegenereerde beschrijving">
            <a:extLst>
              <a:ext uri="{FF2B5EF4-FFF2-40B4-BE49-F238E27FC236}">
                <a16:creationId xmlns:a16="http://schemas.microsoft.com/office/drawing/2014/main" id="{8A6AC576-E4FE-D94A-5B8F-4817F15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448678"/>
            <a:ext cx="49103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85778"/>
      </p:ext>
    </p:extLst>
  </p:cSld>
  <p:clrMapOvr>
    <a:masterClrMapping/>
  </p:clrMapOvr>
  <p:transition spd="slow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innen, altaar, oud, versierd&#10;&#10;Automatisch gegenereerde beschrijving">
            <a:extLst>
              <a:ext uri="{FF2B5EF4-FFF2-40B4-BE49-F238E27FC236}">
                <a16:creationId xmlns:a16="http://schemas.microsoft.com/office/drawing/2014/main" id="{8B8EE742-554A-4F5E-8433-79ACF86B1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3817608" cy="2962144"/>
          </a:xfrm>
          <a:prstGeom prst="rect">
            <a:avLst/>
          </a:prstGeom>
        </p:spPr>
      </p:pic>
      <p:pic>
        <p:nvPicPr>
          <p:cNvPr id="3" name="Picture 4" descr="01_Barok_Schilderkunst_02_Caravaggio_01">
            <a:extLst>
              <a:ext uri="{FF2B5EF4-FFF2-40B4-BE49-F238E27FC236}">
                <a16:creationId xmlns:a16="http://schemas.microsoft.com/office/drawing/2014/main" id="{401FC25B-81A3-45D8-88EE-5F3D7C2B3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67000"/>
            <a:ext cx="4953000" cy="349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D34AE38-D679-4C7C-A9BB-22E5717FD69C}"/>
              </a:ext>
            </a:extLst>
          </p:cNvPr>
          <p:cNvSpPr txBox="1"/>
          <p:nvPr/>
        </p:nvSpPr>
        <p:spPr>
          <a:xfrm>
            <a:off x="685800" y="329792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CA. 1500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524ED5E-5647-490B-A54B-53B793B99734}"/>
              </a:ext>
            </a:extLst>
          </p:cNvPr>
          <p:cNvSpPr txBox="1"/>
          <p:nvPr/>
        </p:nvSpPr>
        <p:spPr>
          <a:xfrm>
            <a:off x="4602480" y="6324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CA. 1600</a:t>
            </a:r>
          </a:p>
        </p:txBody>
      </p:sp>
    </p:spTree>
    <p:extLst>
      <p:ext uri="{BB962C8B-B14F-4D97-AF65-F5344CB8AC3E}">
        <p14:creationId xmlns:p14="http://schemas.microsoft.com/office/powerpoint/2010/main" val="2547221048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 descr="02_Barok_Heda_Stilleven">
            <a:extLst>
              <a:ext uri="{FF2B5EF4-FFF2-40B4-BE49-F238E27FC236}">
                <a16:creationId xmlns:a16="http://schemas.microsoft.com/office/drawing/2014/main" id="{D96184A3-7362-1608-F882-58E70985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"/>
            <a:ext cx="883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 Box 5">
            <a:extLst>
              <a:ext uri="{FF2B5EF4-FFF2-40B4-BE49-F238E27FC236}">
                <a16:creationId xmlns:a16="http://schemas.microsoft.com/office/drawing/2014/main" id="{96932DF0-3D4E-E3ED-4FFE-85C00D5A4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36576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altLang="nl-NL" b="1" dirty="0"/>
              <a:t> </a:t>
            </a:r>
          </a:p>
          <a:p>
            <a:r>
              <a:rPr lang="nl-NL" altLang="nl-NL" b="1" dirty="0"/>
              <a:t>Willem Claesz. </a:t>
            </a:r>
            <a:r>
              <a:rPr lang="nl-NL" altLang="nl-NL" b="1" dirty="0" err="1"/>
              <a:t>Heda</a:t>
            </a:r>
            <a:endParaRPr lang="nl-NL" altLang="nl-NL" b="1" dirty="0"/>
          </a:p>
          <a:p>
            <a:r>
              <a:rPr lang="nl-NL" altLang="nl-NL" b="1" dirty="0"/>
              <a:t>Stilleven met  vergulde bokaal</a:t>
            </a:r>
          </a:p>
          <a:p>
            <a:r>
              <a:rPr lang="nl-NL" altLang="nl-NL" b="1" dirty="0"/>
              <a:t>1635 Rijksmuseum</a:t>
            </a:r>
          </a:p>
          <a:p>
            <a:pPr>
              <a:spcBef>
                <a:spcPct val="50000"/>
              </a:spcBef>
            </a:pPr>
            <a:endParaRPr lang="nl-NL" altLang="nl-NL" dirty="0"/>
          </a:p>
        </p:txBody>
      </p:sp>
    </p:spTree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 descr="02_Barok_Heda_Stilleven">
            <a:extLst>
              <a:ext uri="{FF2B5EF4-FFF2-40B4-BE49-F238E27FC236}">
                <a16:creationId xmlns:a16="http://schemas.microsoft.com/office/drawing/2014/main" id="{D96184A3-7362-1608-F882-58E70985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"/>
            <a:ext cx="883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E645EC25-3864-4B18-8DC8-B6128C40E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3200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Onze checklist:</a:t>
            </a:r>
          </a:p>
          <a:p>
            <a:pPr>
              <a:spcBef>
                <a:spcPct val="0"/>
              </a:spcBef>
              <a:buNone/>
            </a:pPr>
            <a:endParaRPr lang="nl-NL" altLang="nl-NL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ruimtelijkheid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textuur (stoffelijkheid)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Individualiteit/echtheid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Juiste proporties</a:t>
            </a:r>
          </a:p>
        </p:txBody>
      </p:sp>
    </p:spTree>
    <p:extLst>
      <p:ext uri="{BB962C8B-B14F-4D97-AF65-F5344CB8AC3E}">
        <p14:creationId xmlns:p14="http://schemas.microsoft.com/office/powerpoint/2010/main" val="1850195418"/>
      </p:ext>
    </p:extLst>
  </p:cSld>
  <p:clrMapOvr>
    <a:masterClrMapping/>
  </p:clrMapOvr>
  <p:transition spd="slow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7524754-DBA2-CAB9-24CD-4BEA7FA636A3}"/>
              </a:ext>
            </a:extLst>
          </p:cNvPr>
          <p:cNvSpPr txBox="1"/>
          <p:nvPr/>
        </p:nvSpPr>
        <p:spPr>
          <a:xfrm>
            <a:off x="228600" y="1752600"/>
            <a:ext cx="853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/>
              <a:t>Het portret</a:t>
            </a:r>
          </a:p>
          <a:p>
            <a:pPr algn="ctr"/>
            <a:endParaRPr lang="nl-NL" sz="5400" dirty="0"/>
          </a:p>
          <a:p>
            <a:pPr algn="ctr"/>
            <a:r>
              <a:rPr lang="nl-NL" sz="4000" dirty="0"/>
              <a:t>in</a:t>
            </a:r>
          </a:p>
          <a:p>
            <a:pPr algn="ctr"/>
            <a:endParaRPr lang="nl-NL" sz="4000" dirty="0"/>
          </a:p>
          <a:p>
            <a:pPr algn="ctr"/>
            <a:r>
              <a:rPr lang="nl-NL" sz="4000" dirty="0"/>
              <a:t>Renaissance, Barok en 120</a:t>
            </a:r>
            <a:r>
              <a:rPr lang="nl-NL" sz="4000" baseline="30000" dirty="0"/>
              <a:t>e</a:t>
            </a:r>
            <a:r>
              <a:rPr lang="nl-NL" sz="4000" dirty="0"/>
              <a:t> eeuw</a:t>
            </a:r>
          </a:p>
          <a:p>
            <a:pPr algn="ctr"/>
            <a:endParaRPr lang="nl-NL" sz="4000" dirty="0"/>
          </a:p>
          <a:p>
            <a:r>
              <a:rPr lang="nl-NL" sz="4000" dirty="0"/>
              <a:t>     ca. 1500      ca. 1650    ca. 1900</a:t>
            </a:r>
          </a:p>
        </p:txBody>
      </p:sp>
    </p:spTree>
    <p:extLst>
      <p:ext uri="{BB962C8B-B14F-4D97-AF65-F5344CB8AC3E}">
        <p14:creationId xmlns:p14="http://schemas.microsoft.com/office/powerpoint/2010/main" val="3297655119"/>
      </p:ext>
    </p:extLst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6E724790-05D6-4CDE-A26D-04077AFAA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30"/>
            <a:ext cx="4155139" cy="523757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68F7AF24-737D-4C5F-9B03-90538937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69" y="152400"/>
            <a:ext cx="374263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8B10077-38FE-402B-9737-9ACEA3727E12}"/>
              </a:ext>
            </a:extLst>
          </p:cNvPr>
          <p:cNvSpPr txBox="1"/>
          <p:nvPr/>
        </p:nvSpPr>
        <p:spPr>
          <a:xfrm>
            <a:off x="457200" y="5638800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CA. 1500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1D09E29-7BD4-4FDA-8238-2FD3FA9A0A51}"/>
              </a:ext>
            </a:extLst>
          </p:cNvPr>
          <p:cNvSpPr txBox="1"/>
          <p:nvPr/>
        </p:nvSpPr>
        <p:spPr>
          <a:xfrm>
            <a:off x="5562600" y="563729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CA. 1631</a:t>
            </a:r>
          </a:p>
        </p:txBody>
      </p:sp>
      <p:pic>
        <p:nvPicPr>
          <p:cNvPr id="6" name="Afbeelding 5" descr="Afbeelding met tekst, boek, schilderij, tekening&#10;&#10;Automatisch gegenereerde beschrijving">
            <a:extLst>
              <a:ext uri="{FF2B5EF4-FFF2-40B4-BE49-F238E27FC236}">
                <a16:creationId xmlns:a16="http://schemas.microsoft.com/office/drawing/2014/main" id="{A1A1E93B-EEC6-4D71-A306-4A8A82DE4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222825"/>
            <a:ext cx="558178" cy="4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87452"/>
      </p:ext>
    </p:extLst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A954FC67-0A88-AA13-AC3F-BC8099FA2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0"/>
            <a:ext cx="2659888" cy="3352800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BFCB57C5-1DD6-5A1D-7694-F8D444EF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01" y="1066800"/>
            <a:ext cx="2933700" cy="400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Afbeelding met tekst, boek, schilderij, tekening&#10;&#10;Automatisch gegenereerde beschrijving">
            <a:extLst>
              <a:ext uri="{FF2B5EF4-FFF2-40B4-BE49-F238E27FC236}">
                <a16:creationId xmlns:a16="http://schemas.microsoft.com/office/drawing/2014/main" id="{139F7A0B-FC30-EC71-7CED-0124F5757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14" y="3542029"/>
            <a:ext cx="3126364" cy="270403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DCDBC27-B459-AF68-9697-D908187FFAC2}"/>
              </a:ext>
            </a:extLst>
          </p:cNvPr>
          <p:cNvSpPr txBox="1"/>
          <p:nvPr/>
        </p:nvSpPr>
        <p:spPr>
          <a:xfrm>
            <a:off x="15510" y="3507638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Renaissance, rond 1500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B295B09-16A3-3284-8F83-C8C4138D032E}"/>
              </a:ext>
            </a:extLst>
          </p:cNvPr>
          <p:cNvSpPr txBox="1"/>
          <p:nvPr/>
        </p:nvSpPr>
        <p:spPr>
          <a:xfrm>
            <a:off x="2731901" y="50292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Rembrandt,</a:t>
            </a:r>
          </a:p>
          <a:p>
            <a:r>
              <a:rPr lang="nl-NL" dirty="0"/>
              <a:t>Barok, 17</a:t>
            </a:r>
            <a:r>
              <a:rPr lang="nl-NL" baseline="30000" dirty="0"/>
              <a:t>e</a:t>
            </a:r>
            <a:r>
              <a:rPr lang="nl-NL" dirty="0"/>
              <a:t> eeuw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7B4BA8E-F0BD-8B46-F857-B9838A16C080}"/>
              </a:ext>
            </a:extLst>
          </p:cNvPr>
          <p:cNvSpPr txBox="1"/>
          <p:nvPr/>
        </p:nvSpPr>
        <p:spPr>
          <a:xfrm>
            <a:off x="5867400" y="6477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Matisse, 1905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A71A6347-3632-2B2F-A7F7-0BE7ABB57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33713"/>
            <a:ext cx="2895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altLang="nl-NL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Onze checklist:</a:t>
            </a:r>
          </a:p>
          <a:p>
            <a:pPr>
              <a:spcBef>
                <a:spcPct val="0"/>
              </a:spcBef>
              <a:buNone/>
            </a:pPr>
            <a:endParaRPr lang="nl-NL" altLang="nl-NL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nl-NL" altLang="nl-NL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ruimtelijkheid</a:t>
            </a:r>
          </a:p>
          <a:p>
            <a:pPr>
              <a:spcBef>
                <a:spcPct val="0"/>
              </a:spcBef>
            </a:pPr>
            <a:r>
              <a:rPr lang="nl-NL" altLang="nl-NL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textuur (stoffelijkheid)</a:t>
            </a:r>
          </a:p>
          <a:p>
            <a:pPr>
              <a:spcBef>
                <a:spcPct val="0"/>
              </a:spcBef>
            </a:pPr>
            <a:r>
              <a:rPr lang="nl-NL" altLang="nl-NL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Individualiteit/echtheid</a:t>
            </a:r>
          </a:p>
          <a:p>
            <a:pPr>
              <a:spcBef>
                <a:spcPct val="0"/>
              </a:spcBef>
            </a:pPr>
            <a:r>
              <a:rPr lang="nl-NL" altLang="nl-NL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Juiste proporties</a:t>
            </a:r>
          </a:p>
        </p:txBody>
      </p:sp>
    </p:spTree>
    <p:extLst>
      <p:ext uri="{BB962C8B-B14F-4D97-AF65-F5344CB8AC3E}">
        <p14:creationId xmlns:p14="http://schemas.microsoft.com/office/powerpoint/2010/main" val="1938811232"/>
      </p:ext>
    </p:extLst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7399E3E-E205-1A88-1223-77B00143CE39}"/>
              </a:ext>
            </a:extLst>
          </p:cNvPr>
          <p:cNvSpPr txBox="1"/>
          <p:nvPr/>
        </p:nvSpPr>
        <p:spPr>
          <a:xfrm>
            <a:off x="152400" y="1828800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Het landschap</a:t>
            </a:r>
          </a:p>
          <a:p>
            <a:pPr algn="ctr"/>
            <a:r>
              <a:rPr lang="nl-NL" sz="3600" dirty="0"/>
              <a:t>Van middeleeuwen naar 17</a:t>
            </a:r>
            <a:r>
              <a:rPr lang="nl-NL" sz="3600" baseline="30000" dirty="0"/>
              <a:t>e</a:t>
            </a:r>
            <a:r>
              <a:rPr lang="nl-NL" sz="3600" dirty="0"/>
              <a:t> eeuw</a:t>
            </a:r>
          </a:p>
        </p:txBody>
      </p:sp>
    </p:spTree>
    <p:extLst>
      <p:ext uri="{BB962C8B-B14F-4D97-AF65-F5344CB8AC3E}">
        <p14:creationId xmlns:p14="http://schemas.microsoft.com/office/powerpoint/2010/main" val="1977345018"/>
      </p:ext>
    </p:extLst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72FDB1D-53DA-4772-863C-73D5E0E9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72" y="3216902"/>
            <a:ext cx="4940762" cy="356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water, natuur, kust&#10;&#10;Automatisch gegenereerde beschrijving">
            <a:extLst>
              <a:ext uri="{FF2B5EF4-FFF2-40B4-BE49-F238E27FC236}">
                <a16:creationId xmlns:a16="http://schemas.microsoft.com/office/drawing/2014/main" id="{C97E5F97-6A00-73B3-E76C-A482AF083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" y="76200"/>
            <a:ext cx="5047969" cy="31242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9E17CAF-70C1-D769-544F-458D88619B6B}"/>
              </a:ext>
            </a:extLst>
          </p:cNvPr>
          <p:cNvSpPr txBox="1"/>
          <p:nvPr/>
        </p:nvSpPr>
        <p:spPr>
          <a:xfrm>
            <a:off x="5105354" y="20320"/>
            <a:ext cx="3874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Joachim </a:t>
            </a:r>
            <a:r>
              <a:rPr lang="en-US" dirty="0" err="1"/>
              <a:t>Patinir</a:t>
            </a:r>
            <a:r>
              <a:rPr lang="en-US" dirty="0"/>
              <a:t> (1480–1524), </a:t>
            </a:r>
          </a:p>
          <a:p>
            <a:r>
              <a:rPr lang="en-US" i="1" dirty="0" err="1"/>
              <a:t>Landschap</a:t>
            </a:r>
            <a:r>
              <a:rPr lang="en-US" i="1" dirty="0"/>
              <a:t> met de </a:t>
            </a:r>
            <a:r>
              <a:rPr lang="en-US" i="1" dirty="0" err="1"/>
              <a:t>veerman</a:t>
            </a:r>
            <a:r>
              <a:rPr lang="en-US" i="1" dirty="0"/>
              <a:t> Charon </a:t>
            </a:r>
          </a:p>
          <a:p>
            <a:r>
              <a:rPr lang="en-US" i="1" dirty="0"/>
              <a:t>die de </a:t>
            </a:r>
            <a:r>
              <a:rPr lang="en-US" i="1" dirty="0" err="1"/>
              <a:t>rivier</a:t>
            </a:r>
            <a:r>
              <a:rPr lang="en-US" i="1" dirty="0"/>
              <a:t> de Styx</a:t>
            </a:r>
            <a:r>
              <a:rPr lang="en-US" dirty="0"/>
              <a:t> </a:t>
            </a:r>
            <a:r>
              <a:rPr lang="en-US" dirty="0" err="1"/>
              <a:t>oversteekt</a:t>
            </a:r>
            <a:r>
              <a:rPr lang="en-US" dirty="0"/>
              <a:t> </a:t>
            </a:r>
          </a:p>
          <a:p>
            <a:r>
              <a:rPr lang="en-US" dirty="0"/>
              <a:t>(1515–1524)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32B4AF5-9FEE-4CDA-8A09-9654334C0A43}"/>
              </a:ext>
            </a:extLst>
          </p:cNvPr>
          <p:cNvSpPr txBox="1"/>
          <p:nvPr/>
        </p:nvSpPr>
        <p:spPr>
          <a:xfrm>
            <a:off x="762000" y="5943600"/>
            <a:ext cx="320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Jacob </a:t>
            </a:r>
            <a:r>
              <a:rPr lang="nl-NL" dirty="0" err="1"/>
              <a:t>Ruisdael</a:t>
            </a:r>
            <a:r>
              <a:rPr lang="nl-NL" dirty="0"/>
              <a:t> (1628-1688) </a:t>
            </a:r>
          </a:p>
          <a:p>
            <a:r>
              <a:rPr lang="nl-NL" dirty="0"/>
              <a:t>landschap met waterval</a:t>
            </a:r>
          </a:p>
        </p:txBody>
      </p:sp>
    </p:spTree>
    <p:extLst>
      <p:ext uri="{BB962C8B-B14F-4D97-AF65-F5344CB8AC3E}">
        <p14:creationId xmlns:p14="http://schemas.microsoft.com/office/powerpoint/2010/main" val="2262238188"/>
      </p:ext>
    </p:extLst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water, natuur, kust&#10;&#10;Automatisch gegenereerde beschrijving">
            <a:extLst>
              <a:ext uri="{FF2B5EF4-FFF2-40B4-BE49-F238E27FC236}">
                <a16:creationId xmlns:a16="http://schemas.microsoft.com/office/drawing/2014/main" id="{D03CDDC5-ECD0-8B36-26C0-7DD44C820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226369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85BB43E-02F8-3A21-5CD6-7D09E333E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984" y="2379409"/>
            <a:ext cx="3505200" cy="25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05">
            <a:extLst>
              <a:ext uri="{FF2B5EF4-FFF2-40B4-BE49-F238E27FC236}">
                <a16:creationId xmlns:a16="http://schemas.microsoft.com/office/drawing/2014/main" id="{EDE78ED6-504B-A5EC-830B-B2E36857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77920"/>
            <a:ext cx="3048000" cy="26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3840A9D8-84AA-19C9-67E9-4E43B3FBE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161903"/>
            <a:ext cx="36576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sz="1400" b="1" dirty="0" err="1"/>
              <a:t>Kandinsky</a:t>
            </a:r>
            <a:r>
              <a:rPr lang="nl-NL" altLang="nl-NL" sz="1400" b="1" dirty="0"/>
              <a:t>, Landschap te </a:t>
            </a:r>
            <a:r>
              <a:rPr lang="nl-NL" altLang="nl-NL" sz="1400" b="1" dirty="0" err="1"/>
              <a:t>Dünaberg</a:t>
            </a:r>
            <a:r>
              <a:rPr lang="nl-NL" altLang="nl-NL" sz="1400" b="1" dirty="0"/>
              <a:t> bij </a:t>
            </a:r>
          </a:p>
          <a:p>
            <a:pPr>
              <a:spcBef>
                <a:spcPct val="50000"/>
              </a:spcBef>
            </a:pPr>
            <a:r>
              <a:rPr lang="nl-NL" altLang="nl-NL" sz="1400" b="1" dirty="0" err="1"/>
              <a:t>Mürnau</a:t>
            </a:r>
            <a:r>
              <a:rPr lang="nl-NL" altLang="nl-NL" sz="1400" b="1" dirty="0"/>
              <a:t>, 1913 (Niet Rijksmuseum!)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120E3AF-F609-7437-178C-918997B7AAA6}"/>
              </a:ext>
            </a:extLst>
          </p:cNvPr>
          <p:cNvSpPr txBox="1"/>
          <p:nvPr/>
        </p:nvSpPr>
        <p:spPr>
          <a:xfrm>
            <a:off x="-4118" y="4410319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Jacob </a:t>
            </a:r>
            <a:r>
              <a:rPr lang="nl-NL" sz="1400" dirty="0" err="1"/>
              <a:t>Ruisdael</a:t>
            </a:r>
            <a:r>
              <a:rPr lang="nl-NL" sz="1400" dirty="0"/>
              <a:t> (1628-1688)</a:t>
            </a:r>
          </a:p>
          <a:p>
            <a:r>
              <a:rPr lang="nl-NL" sz="1400" dirty="0"/>
              <a:t>Landschap met waterval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3906D23-87D1-5D60-BC9A-973D2B74C245}"/>
              </a:ext>
            </a:extLst>
          </p:cNvPr>
          <p:cNvSpPr txBox="1"/>
          <p:nvPr/>
        </p:nvSpPr>
        <p:spPr>
          <a:xfrm>
            <a:off x="3657600" y="75671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Joachim </a:t>
            </a:r>
            <a:r>
              <a:rPr lang="en-US" sz="1400" dirty="0" err="1"/>
              <a:t>Patinir</a:t>
            </a:r>
            <a:r>
              <a:rPr lang="en-US" sz="1400" dirty="0"/>
              <a:t> (1480–1524), </a:t>
            </a:r>
          </a:p>
          <a:p>
            <a:r>
              <a:rPr lang="en-US" sz="1400" i="1" dirty="0" err="1"/>
              <a:t>Landschap</a:t>
            </a:r>
            <a:r>
              <a:rPr lang="en-US" sz="1400" i="1" dirty="0"/>
              <a:t> met de </a:t>
            </a:r>
            <a:r>
              <a:rPr lang="en-US" sz="1400" i="1" dirty="0" err="1"/>
              <a:t>veerman</a:t>
            </a:r>
            <a:r>
              <a:rPr lang="en-US" sz="1400" i="1" dirty="0"/>
              <a:t> Charon</a:t>
            </a:r>
          </a:p>
          <a:p>
            <a:r>
              <a:rPr lang="en-US" sz="1400" i="1" dirty="0"/>
              <a:t> die de </a:t>
            </a:r>
            <a:r>
              <a:rPr lang="en-US" sz="1400" i="1" dirty="0" err="1"/>
              <a:t>rivier</a:t>
            </a:r>
            <a:r>
              <a:rPr lang="en-US" sz="1400" i="1" dirty="0"/>
              <a:t> de Styx</a:t>
            </a:r>
            <a:r>
              <a:rPr lang="en-US" sz="1400" dirty="0"/>
              <a:t> </a:t>
            </a:r>
            <a:r>
              <a:rPr lang="en-US" sz="1400" dirty="0" err="1"/>
              <a:t>oversteekt</a:t>
            </a:r>
            <a:r>
              <a:rPr lang="en-US" sz="1400" dirty="0"/>
              <a:t> (1515–1524)</a:t>
            </a:r>
            <a:endParaRPr lang="nl-NL" sz="1400" dirty="0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D7BA3726-676B-0E02-F690-5006DDB38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098233"/>
            <a:ext cx="3200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Onze checklist:</a:t>
            </a:r>
          </a:p>
          <a:p>
            <a:pPr>
              <a:spcBef>
                <a:spcPct val="0"/>
              </a:spcBef>
              <a:buNone/>
            </a:pPr>
            <a:endParaRPr lang="nl-NL" altLang="nl-NL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ruimtelijkheid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textuur (stoffelijkheid)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Individualiteit/echtheid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Juiste proporties</a:t>
            </a:r>
          </a:p>
        </p:txBody>
      </p:sp>
    </p:spTree>
    <p:extLst>
      <p:ext uri="{BB962C8B-B14F-4D97-AF65-F5344CB8AC3E}">
        <p14:creationId xmlns:p14="http://schemas.microsoft.com/office/powerpoint/2010/main" val="1560079322"/>
      </p:ext>
    </p:extLst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ransport&#10;&#10;Automatisch gegenereerde beschrijving">
            <a:extLst>
              <a:ext uri="{FF2B5EF4-FFF2-40B4-BE49-F238E27FC236}">
                <a16:creationId xmlns:a16="http://schemas.microsoft.com/office/drawing/2014/main" id="{24129941-F43F-CE47-C6BD-944E68C41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5139559" cy="62956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495D644-A6F1-4A11-AC34-3FDF935B3261}"/>
              </a:ext>
            </a:extLst>
          </p:cNvPr>
          <p:cNvSpPr txBox="1"/>
          <p:nvPr/>
        </p:nvSpPr>
        <p:spPr>
          <a:xfrm>
            <a:off x="78897" y="6400800"/>
            <a:ext cx="882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Links: Willem van de Velde (1633-1707),  “Schip in volle zee, bij vliegende storm</a:t>
            </a:r>
          </a:p>
        </p:txBody>
      </p:sp>
      <p:pic>
        <p:nvPicPr>
          <p:cNvPr id="5" name="Afbeelding 4" descr="Afbeelding met sneeuw, buiten, oceaanbodem&#10;&#10;Automatisch gegenereerde beschrijving">
            <a:extLst>
              <a:ext uri="{FF2B5EF4-FFF2-40B4-BE49-F238E27FC236}">
                <a16:creationId xmlns:a16="http://schemas.microsoft.com/office/drawing/2014/main" id="{BA746452-2149-AD2A-B64F-C3FDB1B8C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56" y="3429000"/>
            <a:ext cx="3211220" cy="286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47140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D534972E-10E4-0026-403F-576002439F97}"/>
              </a:ext>
            </a:extLst>
          </p:cNvPr>
          <p:cNvSpPr txBox="1"/>
          <p:nvPr/>
        </p:nvSpPr>
        <p:spPr>
          <a:xfrm>
            <a:off x="228600" y="6324600"/>
            <a:ext cx="831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Dit is nog Italiaanse renaissance,    </a:t>
            </a:r>
            <a:r>
              <a:rPr lang="nl-NL" dirty="0" err="1"/>
              <a:t>Raphaël</a:t>
            </a:r>
            <a:r>
              <a:rPr lang="nl-NL" dirty="0"/>
              <a:t>, “School van Athene”  ca. 1510</a:t>
            </a:r>
          </a:p>
        </p:txBody>
      </p:sp>
      <p:pic>
        <p:nvPicPr>
          <p:cNvPr id="9" name="Afbeelding 8" descr="Afbeelding met binnen, altaar, oud, versierd&#10;&#10;Automatisch gegenereerde beschrijving">
            <a:extLst>
              <a:ext uri="{FF2B5EF4-FFF2-40B4-BE49-F238E27FC236}">
                <a16:creationId xmlns:a16="http://schemas.microsoft.com/office/drawing/2014/main" id="{01132D7A-F605-67D3-4D20-44BEE56D0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391"/>
            <a:ext cx="8008608" cy="6214009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C96EBB4-0388-B807-F37D-ED625D3AA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345" y="6471239"/>
            <a:ext cx="264655" cy="3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47616"/>
      </p:ext>
    </p:extLst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E94653E-ABBB-2EDE-3273-D954CF2DD0DE}"/>
              </a:ext>
            </a:extLst>
          </p:cNvPr>
          <p:cNvSpPr txBox="1"/>
          <p:nvPr/>
        </p:nvSpPr>
        <p:spPr>
          <a:xfrm>
            <a:off x="228600" y="1828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/>
              <a:t>Het stadsgezicht</a:t>
            </a:r>
          </a:p>
          <a:p>
            <a:pPr algn="ctr"/>
            <a:r>
              <a:rPr lang="nl-NL" sz="6000" dirty="0"/>
              <a:t>en het interieur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E82F8D1-CBF9-4C5F-8A2C-C4D283DF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096000"/>
            <a:ext cx="538046" cy="65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897985"/>
      </p:ext>
    </p:extLst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D34B308-E1A9-CFC6-F444-D7421ADFE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253"/>
            <a:ext cx="5033846" cy="614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1E263B2-4785-10E6-DD75-83C7CC2AD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320" y="6400800"/>
            <a:ext cx="52531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altLang="nl-NL" sz="1600" b="1" dirty="0"/>
              <a:t>Joh. Vermeer,  “Het Straatje” ca. 1658 </a:t>
            </a:r>
          </a:p>
        </p:txBody>
      </p:sp>
    </p:spTree>
    <p:extLst>
      <p:ext uri="{BB962C8B-B14F-4D97-AF65-F5344CB8AC3E}">
        <p14:creationId xmlns:p14="http://schemas.microsoft.com/office/powerpoint/2010/main" val="1389708197"/>
      </p:ext>
    </p:extLst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>
            <a:extLst>
              <a:ext uri="{FF2B5EF4-FFF2-40B4-BE49-F238E27FC236}">
                <a16:creationId xmlns:a16="http://schemas.microsoft.com/office/drawing/2014/main" id="{A69386D2-5F5B-7845-B67A-0BC6E2EC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30" y="2413576"/>
            <a:ext cx="2332038" cy="284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5">
            <a:extLst>
              <a:ext uri="{FF2B5EF4-FFF2-40B4-BE49-F238E27FC236}">
                <a16:creationId xmlns:a16="http://schemas.microsoft.com/office/drawing/2014/main" id="{1D87B8DA-25F8-FDA6-8893-B52621A7D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895" y="3048000"/>
            <a:ext cx="1981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1400" dirty="0"/>
              <a:t>Joh. Vermeer,</a:t>
            </a:r>
          </a:p>
          <a:p>
            <a:pPr>
              <a:spcBef>
                <a:spcPct val="50000"/>
              </a:spcBef>
            </a:pPr>
            <a:r>
              <a:rPr lang="nl-NL" altLang="nl-NL" sz="1400" dirty="0"/>
              <a:t> “Het Straatje”</a:t>
            </a:r>
          </a:p>
          <a:p>
            <a:pPr>
              <a:spcBef>
                <a:spcPct val="50000"/>
              </a:spcBef>
            </a:pPr>
            <a:r>
              <a:rPr lang="nl-NL" altLang="nl-NL" sz="1400" dirty="0"/>
              <a:t>ca. 1658 </a:t>
            </a:r>
          </a:p>
        </p:txBody>
      </p:sp>
      <p:pic>
        <p:nvPicPr>
          <p:cNvPr id="99334" name="Picture 6">
            <a:extLst>
              <a:ext uri="{FF2B5EF4-FFF2-40B4-BE49-F238E27FC236}">
                <a16:creationId xmlns:a16="http://schemas.microsoft.com/office/drawing/2014/main" id="{371A1839-80DC-3DDD-0B80-7F013AC61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21" y="919387"/>
            <a:ext cx="2137920" cy="23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gebouw&#10;&#10;Automatisch gegenereerde beschrijving">
            <a:extLst>
              <a:ext uri="{FF2B5EF4-FFF2-40B4-BE49-F238E27FC236}">
                <a16:creationId xmlns:a16="http://schemas.microsoft.com/office/drawing/2014/main" id="{75EC3027-2E8C-6E8F-3B6B-3577FA286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" y="1"/>
            <a:ext cx="2168537" cy="18288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422059F-D2EC-5682-E479-93F956E8E47A}"/>
              </a:ext>
            </a:extLst>
          </p:cNvPr>
          <p:cNvSpPr txBox="1"/>
          <p:nvPr/>
        </p:nvSpPr>
        <p:spPr>
          <a:xfrm>
            <a:off x="-50077" y="1890356"/>
            <a:ext cx="1565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Bourgondische </a:t>
            </a:r>
          </a:p>
          <a:p>
            <a:r>
              <a:rPr lang="nl-NL" sz="1400" dirty="0"/>
              <a:t>miniatuur 1460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720A38-D6D7-4B08-5627-1C39640B85AA}"/>
              </a:ext>
            </a:extLst>
          </p:cNvPr>
          <p:cNvSpPr txBox="1"/>
          <p:nvPr/>
        </p:nvSpPr>
        <p:spPr>
          <a:xfrm>
            <a:off x="2175316" y="3294603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Anonieme Nederlandse schilder met “Verkoop van schilderijen op straat”, ca. 1620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A9807CEE-984C-E607-5BDB-3C6D98B30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352135"/>
            <a:ext cx="2628900" cy="148011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145075C-EB43-7CDA-6130-05D7BDE5C5B1}"/>
              </a:ext>
            </a:extLst>
          </p:cNvPr>
          <p:cNvSpPr txBox="1"/>
          <p:nvPr/>
        </p:nvSpPr>
        <p:spPr>
          <a:xfrm>
            <a:off x="1828800" y="6470037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Pablo Picasso 1945, Gezicht op </a:t>
            </a:r>
            <a:r>
              <a:rPr lang="nl-NL" sz="1400" dirty="0" err="1"/>
              <a:t>Notre</a:t>
            </a:r>
            <a:r>
              <a:rPr lang="nl-NL" sz="1400" dirty="0"/>
              <a:t> Dame Parijs</a:t>
            </a: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40CC80D5-743F-3C8F-07FB-A051820D7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4061" y="80186"/>
            <a:ext cx="3200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Onze checklist:</a:t>
            </a:r>
          </a:p>
          <a:p>
            <a:pPr>
              <a:spcBef>
                <a:spcPct val="0"/>
              </a:spcBef>
              <a:buNone/>
            </a:pPr>
            <a:endParaRPr lang="nl-NL" altLang="nl-NL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ruimtelijkheid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textuur (stoffelijkheid)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Individualiteit/echtheid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Juiste proporties</a:t>
            </a:r>
          </a:p>
        </p:txBody>
      </p:sp>
    </p:spTree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B2EF84B-5730-AB7B-227E-8E661843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7810500" cy="439744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C7E1715-3F64-1D17-67E9-C7C94C7AEDED}"/>
              </a:ext>
            </a:extLst>
          </p:cNvPr>
          <p:cNvSpPr txBox="1"/>
          <p:nvPr/>
        </p:nvSpPr>
        <p:spPr>
          <a:xfrm>
            <a:off x="1028700" y="64008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Pablo Picasso 1945, Gezicht op </a:t>
            </a:r>
            <a:r>
              <a:rPr lang="nl-NL" dirty="0" err="1"/>
              <a:t>Notre</a:t>
            </a:r>
            <a:r>
              <a:rPr lang="nl-NL" dirty="0"/>
              <a:t> Dame Parijs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9A8315E3-E335-23F5-5383-149FF25EE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83822"/>
            <a:ext cx="3200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Onze checklist:</a:t>
            </a:r>
          </a:p>
          <a:p>
            <a:pPr>
              <a:spcBef>
                <a:spcPct val="0"/>
              </a:spcBef>
              <a:buNone/>
            </a:pPr>
            <a:endParaRPr lang="nl-NL" altLang="nl-NL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ruimtelijkheid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textuur (stoffelijkheid)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Individualiteit/echtheid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Juiste proporties</a:t>
            </a:r>
          </a:p>
        </p:txBody>
      </p:sp>
    </p:spTree>
    <p:extLst>
      <p:ext uri="{BB962C8B-B14F-4D97-AF65-F5344CB8AC3E}">
        <p14:creationId xmlns:p14="http://schemas.microsoft.com/office/powerpoint/2010/main" val="4268744205"/>
      </p:ext>
    </p:extLst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>
            <a:extLst>
              <a:ext uri="{FF2B5EF4-FFF2-40B4-BE49-F238E27FC236}">
                <a16:creationId xmlns:a16="http://schemas.microsoft.com/office/drawing/2014/main" id="{DFDB1AB7-0B18-5FE6-9DF7-180D68A7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6391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Text Box 5">
            <a:extLst>
              <a:ext uri="{FF2B5EF4-FFF2-40B4-BE49-F238E27FC236}">
                <a16:creationId xmlns:a16="http://schemas.microsoft.com/office/drawing/2014/main" id="{61D6F41E-D005-6F86-9F9D-E9CE55484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486400"/>
            <a:ext cx="266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1400" b="1" dirty="0"/>
              <a:t>Pieter de </a:t>
            </a:r>
            <a:r>
              <a:rPr lang="nl-NL" altLang="nl-NL" sz="1400" b="1" dirty="0" err="1"/>
              <a:t>Hoogh</a:t>
            </a:r>
            <a:r>
              <a:rPr lang="nl-NL" altLang="nl-NL" sz="1400" b="1" dirty="0"/>
              <a:t> “Moeder met kind” ca. 1658,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3BE13-58D5-459C-B81B-17C4FD38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466840"/>
            <a:ext cx="663595" cy="30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>
            <a:extLst>
              <a:ext uri="{FF2B5EF4-FFF2-40B4-BE49-F238E27FC236}">
                <a16:creationId xmlns:a16="http://schemas.microsoft.com/office/drawing/2014/main" id="{DA6269D5-4830-C8C8-72F4-D30D7463F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14800"/>
            <a:ext cx="6248400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5" name="Picture 5">
            <a:extLst>
              <a:ext uri="{FF2B5EF4-FFF2-40B4-BE49-F238E27FC236}">
                <a16:creationId xmlns:a16="http://schemas.microsoft.com/office/drawing/2014/main" id="{DFB94C26-041A-314F-55AE-96E57EA18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76396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79DCC6D-8ED0-55F5-F847-09CA089F8204}"/>
              </a:ext>
            </a:extLst>
          </p:cNvPr>
          <p:cNvSpPr txBox="1"/>
          <p:nvPr/>
        </p:nvSpPr>
        <p:spPr>
          <a:xfrm>
            <a:off x="228600" y="304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17)</a:t>
            </a:r>
          </a:p>
        </p:txBody>
      </p:sp>
    </p:spTree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2F975B4-A488-A876-3C63-2685E1C0221A}"/>
              </a:ext>
            </a:extLst>
          </p:cNvPr>
          <p:cNvSpPr txBox="1"/>
          <p:nvPr/>
        </p:nvSpPr>
        <p:spPr>
          <a:xfrm>
            <a:off x="914400" y="1524000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Huiselijke taferelen</a:t>
            </a:r>
          </a:p>
        </p:txBody>
      </p:sp>
    </p:spTree>
    <p:extLst>
      <p:ext uri="{BB962C8B-B14F-4D97-AF65-F5344CB8AC3E}">
        <p14:creationId xmlns:p14="http://schemas.microsoft.com/office/powerpoint/2010/main" val="725765546"/>
      </p:ext>
    </p:extLst>
  </p:cSld>
  <p:clrMapOvr>
    <a:masterClrMapping/>
  </p:clrMapOvr>
  <p:transition spd="slow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7" name="Picture 5">
            <a:extLst>
              <a:ext uri="{FF2B5EF4-FFF2-40B4-BE49-F238E27FC236}">
                <a16:creationId xmlns:a16="http://schemas.microsoft.com/office/drawing/2014/main" id="{921B9A27-C9B3-CBA2-A498-D96EC130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8" name="Text Box 6">
            <a:extLst>
              <a:ext uri="{FF2B5EF4-FFF2-40B4-BE49-F238E27FC236}">
                <a16:creationId xmlns:a16="http://schemas.microsoft.com/office/drawing/2014/main" id="{AF50DF42-2F8C-EC47-6B48-B95B5C718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24600"/>
            <a:ext cx="624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2000" b="1" dirty="0"/>
              <a:t>Jan Steen, “Het gelukkige huisgezin” ca. 1668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1F34DD9-10FB-26B9-730B-E4DD14D19266}"/>
              </a:ext>
            </a:extLst>
          </p:cNvPr>
          <p:cNvSpPr txBox="1"/>
          <p:nvPr/>
        </p:nvSpPr>
        <p:spPr>
          <a:xfrm>
            <a:off x="117335" y="9644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18)</a:t>
            </a:r>
          </a:p>
        </p:txBody>
      </p:sp>
    </p:spTree>
  </p:cSld>
  <p:clrMapOvr>
    <a:masterClrMapping/>
  </p:clrMapOvr>
  <p:transition spd="slow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Text Box 5">
            <a:extLst>
              <a:ext uri="{FF2B5EF4-FFF2-40B4-BE49-F238E27FC236}">
                <a16:creationId xmlns:a16="http://schemas.microsoft.com/office/drawing/2014/main" id="{C5067D3A-2E86-D3F7-F428-7DC9B2A74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105400"/>
            <a:ext cx="3200400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1400" b="1" dirty="0"/>
              <a:t>Jan Steen, </a:t>
            </a:r>
          </a:p>
          <a:p>
            <a:pPr>
              <a:spcBef>
                <a:spcPct val="50000"/>
              </a:spcBef>
            </a:pPr>
            <a:r>
              <a:rPr lang="nl-NL" altLang="nl-NL" sz="1400" b="1" dirty="0"/>
              <a:t>Welk feest is dit? </a:t>
            </a:r>
          </a:p>
          <a:p>
            <a:pPr>
              <a:spcBef>
                <a:spcPct val="50000"/>
              </a:spcBef>
            </a:pPr>
            <a:r>
              <a:rPr lang="nl-NL" altLang="nl-NL" sz="1400" b="1" dirty="0"/>
              <a:t>En is er een “morele boodschap”?</a:t>
            </a:r>
          </a:p>
          <a:p>
            <a:pPr>
              <a:spcBef>
                <a:spcPct val="50000"/>
              </a:spcBef>
            </a:pPr>
            <a:r>
              <a:rPr lang="nl-NL" altLang="nl-NL" sz="1400" b="1" dirty="0"/>
              <a:t>ca. 1668  Rijksmuseum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77715A6-327E-B227-19EF-B67CCD717DF4}"/>
              </a:ext>
            </a:extLst>
          </p:cNvPr>
          <p:cNvSpPr txBox="1"/>
          <p:nvPr/>
        </p:nvSpPr>
        <p:spPr>
          <a:xfrm>
            <a:off x="152400" y="13450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</a:rPr>
              <a:t>19)</a:t>
            </a:r>
          </a:p>
        </p:txBody>
      </p:sp>
      <p:pic>
        <p:nvPicPr>
          <p:cNvPr id="4" name="Afbeelding 3" descr="Afbeelding met persoon, danser&#10;&#10;Automatisch gegenereerde beschrijving">
            <a:extLst>
              <a:ext uri="{FF2B5EF4-FFF2-40B4-BE49-F238E27FC236}">
                <a16:creationId xmlns:a16="http://schemas.microsoft.com/office/drawing/2014/main" id="{D86B6BFA-7DD2-30B0-221A-2AC0AE39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9289" cy="651529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>
            <a:extLst>
              <a:ext uri="{FF2B5EF4-FFF2-40B4-BE49-F238E27FC236}">
                <a16:creationId xmlns:a16="http://schemas.microsoft.com/office/drawing/2014/main" id="{57D85600-4F6C-B2AB-31F3-4E0974FF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21" y="0"/>
            <a:ext cx="6202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5" name="Text Box 5">
            <a:extLst>
              <a:ext uri="{FF2B5EF4-FFF2-40B4-BE49-F238E27FC236}">
                <a16:creationId xmlns:a16="http://schemas.microsoft.com/office/drawing/2014/main" id="{6AE7D948-73DD-AAFE-7736-A1A0EEF11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257800"/>
            <a:ext cx="2590800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1400" b="1" dirty="0"/>
              <a:t>Joh. Vermeer, </a:t>
            </a:r>
          </a:p>
          <a:p>
            <a:pPr>
              <a:spcBef>
                <a:spcPct val="50000"/>
              </a:spcBef>
            </a:pPr>
            <a:r>
              <a:rPr lang="nl-NL" altLang="nl-NL" sz="1400" b="1" dirty="0"/>
              <a:t>“Het Melkmeisje”, </a:t>
            </a:r>
          </a:p>
          <a:p>
            <a:pPr>
              <a:spcBef>
                <a:spcPct val="50000"/>
              </a:spcBef>
            </a:pPr>
            <a:r>
              <a:rPr lang="nl-NL" altLang="nl-NL" sz="1400" b="1" dirty="0"/>
              <a:t>ca. 1660 </a:t>
            </a:r>
          </a:p>
          <a:p>
            <a:pPr>
              <a:spcBef>
                <a:spcPct val="50000"/>
              </a:spcBef>
            </a:pPr>
            <a:r>
              <a:rPr lang="nl-NL" altLang="nl-NL" sz="1400" b="1" dirty="0"/>
              <a:t>Rijksmuseum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ADF0DC0-382B-8181-4DF5-7681E0A4AFC1}"/>
              </a:ext>
            </a:extLst>
          </p:cNvPr>
          <p:cNvSpPr txBox="1"/>
          <p:nvPr/>
        </p:nvSpPr>
        <p:spPr>
          <a:xfrm>
            <a:off x="32368" y="8527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20)</a:t>
            </a:r>
          </a:p>
        </p:txBody>
      </p:sp>
    </p:spTree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23DB28A5-00FD-54BC-3044-D8D2E5366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5" y="152400"/>
            <a:ext cx="3429000" cy="5011065"/>
          </a:xfrm>
          <a:prstGeom prst="rect">
            <a:avLst/>
          </a:prstGeom>
        </p:spPr>
      </p:pic>
      <p:pic>
        <p:nvPicPr>
          <p:cNvPr id="5" name="Afbeelding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D2683C40-C5C6-CF95-EC49-0318DE3BC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39" y="153820"/>
            <a:ext cx="4124406" cy="500964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0CEF8C6-D01D-84A2-49C8-9F1DA2CD1046}"/>
              </a:ext>
            </a:extLst>
          </p:cNvPr>
          <p:cNvSpPr txBox="1"/>
          <p:nvPr/>
        </p:nvSpPr>
        <p:spPr>
          <a:xfrm>
            <a:off x="4267200" y="5534116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95 stellingen, op de deur van de slotkerk te Wittenberg gespijkerd  (Geschilderd door Ferdinand Pauwels 1872)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71F255A-BBD5-C87E-6868-332D0F0370AA}"/>
              </a:ext>
            </a:extLst>
          </p:cNvPr>
          <p:cNvSpPr txBox="1"/>
          <p:nvPr/>
        </p:nvSpPr>
        <p:spPr>
          <a:xfrm>
            <a:off x="228600" y="5534116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Geschilderd portret van Maarten Luther door Georg </a:t>
            </a:r>
            <a:r>
              <a:rPr lang="nl-NL" dirty="0" err="1"/>
              <a:t>Pensz</a:t>
            </a:r>
            <a:endParaRPr lang="nl-NL" dirty="0"/>
          </a:p>
        </p:txBody>
      </p:sp>
      <p:pic>
        <p:nvPicPr>
          <p:cNvPr id="9" name="Picture 4" descr="01_Barok_Schilderkunst_02_Caravaggio_01">
            <a:extLst>
              <a:ext uri="{FF2B5EF4-FFF2-40B4-BE49-F238E27FC236}">
                <a16:creationId xmlns:a16="http://schemas.microsoft.com/office/drawing/2014/main" id="{EB2DCE9F-F749-7D7F-6390-A17176F73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45803"/>
            <a:ext cx="533400" cy="37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618393"/>
      </p:ext>
    </p:extLst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 descr="kleurencirkel">
            <a:extLst>
              <a:ext uri="{FF2B5EF4-FFF2-40B4-BE49-F238E27FC236}">
                <a16:creationId xmlns:a16="http://schemas.microsoft.com/office/drawing/2014/main" id="{BEAEA084-DDF3-B36E-CE91-324E73CF8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99561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>
            <a:extLst>
              <a:ext uri="{FF2B5EF4-FFF2-40B4-BE49-F238E27FC236}">
                <a16:creationId xmlns:a16="http://schemas.microsoft.com/office/drawing/2014/main" id="{708968FC-6ED6-D7A1-5B15-C4B8B643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2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persoon, staand&#10;&#10;Automatisch gegenereerde beschrijving">
            <a:extLst>
              <a:ext uri="{FF2B5EF4-FFF2-40B4-BE49-F238E27FC236}">
                <a16:creationId xmlns:a16="http://schemas.microsoft.com/office/drawing/2014/main" id="{C3F1B7CD-86F5-4596-47A2-43D720B83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4" y="3156567"/>
            <a:ext cx="2733675" cy="306562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CDE3549-62F1-AB1A-08A5-59C2C89A7585}"/>
              </a:ext>
            </a:extLst>
          </p:cNvPr>
          <p:cNvSpPr txBox="1"/>
          <p:nvPr/>
        </p:nvSpPr>
        <p:spPr>
          <a:xfrm>
            <a:off x="609600" y="439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21)</a:t>
            </a:r>
          </a:p>
        </p:txBody>
      </p:sp>
    </p:spTree>
  </p:cSld>
  <p:clrMapOvr>
    <a:masterClrMapping/>
  </p:clrMapOvr>
  <p:transition spd="slow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718C588-D718-4955-A977-2AD0E579C271}"/>
              </a:ext>
            </a:extLst>
          </p:cNvPr>
          <p:cNvSpPr txBox="1"/>
          <p:nvPr/>
        </p:nvSpPr>
        <p:spPr>
          <a:xfrm>
            <a:off x="304800" y="54864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Hendrick Avercamp, “Winterlandschap met ijsvermaak” ca.  1608 </a:t>
            </a:r>
          </a:p>
        </p:txBody>
      </p:sp>
      <p:pic>
        <p:nvPicPr>
          <p:cNvPr id="1032" name="Picture 8" descr="Winterlandschap met ijsvermaak">
            <a:extLst>
              <a:ext uri="{FF2B5EF4-FFF2-40B4-BE49-F238E27FC236}">
                <a16:creationId xmlns:a16="http://schemas.microsoft.com/office/drawing/2014/main" id="{1AB1AD77-73F8-4626-BB05-B711D8706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9144000" cy="524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886576"/>
      </p:ext>
    </p:extLst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4" name="Rectangle 6">
            <a:extLst>
              <a:ext uri="{FF2B5EF4-FFF2-40B4-BE49-F238E27FC236}">
                <a16:creationId xmlns:a16="http://schemas.microsoft.com/office/drawing/2014/main" id="{BDD16459-1ECF-2BC3-ADCF-92B0B0036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4000" b="1" dirty="0">
                <a:solidFill>
                  <a:schemeClr val="hlink"/>
                </a:solidFill>
              </a:rPr>
              <a:t>Einde</a:t>
            </a:r>
          </a:p>
        </p:txBody>
      </p:sp>
    </p:spTree>
  </p:cSld>
  <p:clrMapOvr>
    <a:masterClrMapping/>
  </p:clrMapOvr>
  <p:transition spd="slow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ensen&#10;&#10;Automatisch gegenereerde beschrijving">
            <a:extLst>
              <a:ext uri="{FF2B5EF4-FFF2-40B4-BE49-F238E27FC236}">
                <a16:creationId xmlns:a16="http://schemas.microsoft.com/office/drawing/2014/main" id="{22C06106-967A-51F4-02EC-989B7E58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56" y="6390617"/>
            <a:ext cx="418088" cy="393646"/>
          </a:xfrm>
          <a:prstGeom prst="rect">
            <a:avLst/>
          </a:prstGeom>
        </p:spPr>
      </p:pic>
      <p:pic>
        <p:nvPicPr>
          <p:cNvPr id="11266" name="Picture 4" descr="01_Barok_Schilderkunst_02_Caravaggio_01">
            <a:extLst>
              <a:ext uri="{FF2B5EF4-FFF2-40B4-BE49-F238E27FC236}">
                <a16:creationId xmlns:a16="http://schemas.microsoft.com/office/drawing/2014/main" id="{FCF0060B-6E1C-31B6-FCD1-B31D6FCF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>
            <a:extLst>
              <a:ext uri="{FF2B5EF4-FFF2-40B4-BE49-F238E27FC236}">
                <a16:creationId xmlns:a16="http://schemas.microsoft.com/office/drawing/2014/main" id="{8AD8F263-A502-0764-4C67-9CB5AB384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" y="6390617"/>
            <a:ext cx="85250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nl-NL" altLang="nl-NL" b="1" dirty="0"/>
              <a:t>Begin Italiaanse Barok, </a:t>
            </a:r>
            <a:r>
              <a:rPr lang="nl-NL" altLang="nl-NL" b="1" dirty="0" err="1"/>
              <a:t>Caravaggio</a:t>
            </a:r>
            <a:r>
              <a:rPr lang="nl-NL" altLang="nl-NL" b="1" dirty="0"/>
              <a:t>, “De roeping van Mattheus” – ca. 1600</a:t>
            </a:r>
          </a:p>
        </p:txBody>
      </p:sp>
    </p:spTree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mensen, menigte&#10;&#10;Automatisch gegenereerde beschrijving">
            <a:extLst>
              <a:ext uri="{FF2B5EF4-FFF2-40B4-BE49-F238E27FC236}">
                <a16:creationId xmlns:a16="http://schemas.microsoft.com/office/drawing/2014/main" id="{683A9FA9-E093-21D5-742A-786B1ACC2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" y="0"/>
            <a:ext cx="4518400" cy="305966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256CCB8-2D02-9485-3231-F5BB18B5362F}"/>
              </a:ext>
            </a:extLst>
          </p:cNvPr>
          <p:cNvSpPr txBox="1"/>
          <p:nvPr/>
        </p:nvSpPr>
        <p:spPr>
          <a:xfrm>
            <a:off x="9440" y="3059668"/>
            <a:ext cx="509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Gerard van </a:t>
            </a:r>
            <a:r>
              <a:rPr lang="nl-NL" dirty="0" err="1"/>
              <a:t>Honthorst</a:t>
            </a:r>
            <a:r>
              <a:rPr lang="nl-NL" dirty="0"/>
              <a:t>, “Vrolijk Gezelschap”</a:t>
            </a:r>
          </a:p>
          <a:p>
            <a:r>
              <a:rPr lang="nl-NL" dirty="0"/>
              <a:t>Of: “De Verloren Zoon” (1623)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14000FB-1553-CB84-6F49-C1FD214A9418}"/>
              </a:ext>
            </a:extLst>
          </p:cNvPr>
          <p:cNvSpPr txBox="1"/>
          <p:nvPr/>
        </p:nvSpPr>
        <p:spPr>
          <a:xfrm>
            <a:off x="4760816" y="4917283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Dirk van </a:t>
            </a:r>
            <a:r>
              <a:rPr lang="nl-NL" dirty="0" err="1"/>
              <a:t>Baburen</a:t>
            </a:r>
            <a:r>
              <a:rPr lang="nl-NL" dirty="0"/>
              <a:t>, “De Koppelaarster”</a:t>
            </a:r>
          </a:p>
          <a:p>
            <a:r>
              <a:rPr lang="nl-NL" dirty="0"/>
              <a:t>Ca. 1622</a:t>
            </a:r>
          </a:p>
        </p:txBody>
      </p:sp>
      <p:pic>
        <p:nvPicPr>
          <p:cNvPr id="7" name="Afbeelding 6" descr="Afbeelding met persoon, mensen&#10;&#10;Automatisch gegenereerde beschrijving">
            <a:extLst>
              <a:ext uri="{FF2B5EF4-FFF2-40B4-BE49-F238E27FC236}">
                <a16:creationId xmlns:a16="http://schemas.microsoft.com/office/drawing/2014/main" id="{2F712561-BC6E-0C2B-1938-2A7ACE71B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38200"/>
            <a:ext cx="4304288" cy="4052652"/>
          </a:xfrm>
          <a:prstGeom prst="rect">
            <a:avLst/>
          </a:prstGeom>
        </p:spPr>
      </p:pic>
      <p:pic>
        <p:nvPicPr>
          <p:cNvPr id="9" name="Afbeelding 8" descr="Afbeelding met tekst, persoon, menigte&#10;&#10;Automatisch gegenereerde beschrijving">
            <a:extLst>
              <a:ext uri="{FF2B5EF4-FFF2-40B4-BE49-F238E27FC236}">
                <a16:creationId xmlns:a16="http://schemas.microsoft.com/office/drawing/2014/main" id="{778C9F5C-DE07-1839-1BD4-EFC473FC5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" y="3669144"/>
            <a:ext cx="4155261" cy="281726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EF32B4C-FA20-2514-0259-BCBDFE042BBC}"/>
              </a:ext>
            </a:extLst>
          </p:cNvPr>
          <p:cNvSpPr txBox="1"/>
          <p:nvPr/>
        </p:nvSpPr>
        <p:spPr>
          <a:xfrm>
            <a:off x="-26973" y="6425302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Gerard van </a:t>
            </a:r>
            <a:r>
              <a:rPr lang="nl-NL" dirty="0" err="1"/>
              <a:t>Honthorst</a:t>
            </a:r>
            <a:r>
              <a:rPr lang="nl-NL" dirty="0"/>
              <a:t>, “De Koppelaarster” (ca. 1625)</a:t>
            </a:r>
          </a:p>
        </p:txBody>
      </p:sp>
    </p:spTree>
    <p:extLst>
      <p:ext uri="{BB962C8B-B14F-4D97-AF65-F5344CB8AC3E}">
        <p14:creationId xmlns:p14="http://schemas.microsoft.com/office/powerpoint/2010/main" val="262093847"/>
      </p:ext>
    </p:extLst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37FCC49E-B626-3212-328E-E792F581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93425" cy="817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4" descr="Gerrit_Adriaensz">
            <a:extLst>
              <a:ext uri="{FF2B5EF4-FFF2-40B4-BE49-F238E27FC236}">
                <a16:creationId xmlns:a16="http://schemas.microsoft.com/office/drawing/2014/main" id="{04EAE796-4C4F-79DE-5845-412F5853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290" y="6477000"/>
            <a:ext cx="62413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071DA517-53A5-ABF0-51EA-446B00311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9600"/>
            <a:ext cx="4751244" cy="34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092B9F2-23AC-8BDE-9389-E4186A61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4113451" cy="34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180DE184-E7EC-8BD9-AF78-8BE8B1728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" y="4800600"/>
            <a:ext cx="9141303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b="1" dirty="0" err="1"/>
              <a:t>Berckheyde</a:t>
            </a:r>
            <a:r>
              <a:rPr lang="nl-NL" altLang="nl-NL" b="1" dirty="0"/>
              <a:t> schilderde “De Gouden Bocht van de Herengracht” in 1672 en 1685</a:t>
            </a:r>
          </a:p>
          <a:p>
            <a:pPr>
              <a:spcBef>
                <a:spcPct val="50000"/>
              </a:spcBef>
            </a:pPr>
            <a:r>
              <a:rPr lang="nl-NL" altLang="nl-NL" b="1" dirty="0"/>
              <a:t>Amsterdam werd een wereldstad, vooral vanwege de haven, die veel welvaart bracht. Wat zie je veranderen op de schilderijen van </a:t>
            </a:r>
            <a:r>
              <a:rPr lang="nl-NL" altLang="nl-NL" b="1" dirty="0" err="1"/>
              <a:t>Berkheyde</a:t>
            </a:r>
            <a:r>
              <a:rPr lang="nl-NL" altLang="nl-NL" b="1" dirty="0"/>
              <a:t> tussen 1672 en 1685? Kijk niet alleen naar de gebouwen langs de gracht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E49B26A-06A2-CFF9-28E1-ED8A493F1257}"/>
              </a:ext>
            </a:extLst>
          </p:cNvPr>
          <p:cNvSpPr txBox="1"/>
          <p:nvPr/>
        </p:nvSpPr>
        <p:spPr>
          <a:xfrm>
            <a:off x="1981200" y="41148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1800" b="1" dirty="0"/>
              <a:t>1672                                        1685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1252216"/>
      </p:ext>
    </p:extLst>
  </p:cSld>
  <p:clrMapOvr>
    <a:masterClrMapping/>
  </p:clrMapOvr>
  <p:transition spd="slow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6" name="Picture 16">
            <a:extLst>
              <a:ext uri="{FF2B5EF4-FFF2-40B4-BE49-F238E27FC236}">
                <a16:creationId xmlns:a16="http://schemas.microsoft.com/office/drawing/2014/main" id="{F71C031B-D8F0-9786-65BF-75A9DD517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3733800"/>
            <a:ext cx="208756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ext Box 4">
            <a:extLst>
              <a:ext uri="{FF2B5EF4-FFF2-40B4-BE49-F238E27FC236}">
                <a16:creationId xmlns:a16="http://schemas.microsoft.com/office/drawing/2014/main" id="{7665A18E-9A36-1819-428D-6702588C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8600"/>
            <a:ext cx="533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2000" b="1"/>
              <a:t>Specialisatie van de schilders in genres</a:t>
            </a:r>
          </a:p>
        </p:txBody>
      </p:sp>
      <p:pic>
        <p:nvPicPr>
          <p:cNvPr id="15363" name="Picture 5" descr="02_Barok_Heda_Stilleven">
            <a:extLst>
              <a:ext uri="{FF2B5EF4-FFF2-40B4-BE49-F238E27FC236}">
                <a16:creationId xmlns:a16="http://schemas.microsoft.com/office/drawing/2014/main" id="{1A14F658-7033-78FB-1240-CC42E3F2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4290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04_17eEeuw_JAnSteen_VrolijkeHuisgezin">
            <a:extLst>
              <a:ext uri="{FF2B5EF4-FFF2-40B4-BE49-F238E27FC236}">
                <a16:creationId xmlns:a16="http://schemas.microsoft.com/office/drawing/2014/main" id="{25D8C37B-E4BA-1FC9-B5C0-EAEDDF18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3581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>
            <a:extLst>
              <a:ext uri="{FF2B5EF4-FFF2-40B4-BE49-F238E27FC236}">
                <a16:creationId xmlns:a16="http://schemas.microsoft.com/office/drawing/2014/main" id="{87DCB857-497F-CE05-7BE6-3E9E17AD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528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b="1"/>
              <a:t>Het stilleven</a:t>
            </a:r>
          </a:p>
        </p:txBody>
      </p:sp>
      <p:sp>
        <p:nvSpPr>
          <p:cNvPr id="15369" name="Text Box 11">
            <a:extLst>
              <a:ext uri="{FF2B5EF4-FFF2-40B4-BE49-F238E27FC236}">
                <a16:creationId xmlns:a16="http://schemas.microsoft.com/office/drawing/2014/main" id="{DDB63183-0513-0045-8EDC-DFA96258C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004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b="1"/>
              <a:t>Het portret</a:t>
            </a:r>
          </a:p>
        </p:txBody>
      </p:sp>
      <p:sp>
        <p:nvSpPr>
          <p:cNvPr id="15370" name="Text Box 12">
            <a:extLst>
              <a:ext uri="{FF2B5EF4-FFF2-40B4-BE49-F238E27FC236}">
                <a16:creationId xmlns:a16="http://schemas.microsoft.com/office/drawing/2014/main" id="{29614EF2-EB91-84CD-944D-13B0DB982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200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b="1"/>
              <a:t>Het landschap</a:t>
            </a:r>
          </a:p>
        </p:txBody>
      </p:sp>
      <p:sp>
        <p:nvSpPr>
          <p:cNvPr id="15371" name="Text Box 13">
            <a:extLst>
              <a:ext uri="{FF2B5EF4-FFF2-40B4-BE49-F238E27FC236}">
                <a16:creationId xmlns:a16="http://schemas.microsoft.com/office/drawing/2014/main" id="{033A3015-46F0-B62D-66DD-B54A74A14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1288"/>
            <a:ext cx="579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b="1"/>
              <a:t>Het stadsgezicht               huiselijke taferelen</a:t>
            </a:r>
          </a:p>
        </p:txBody>
      </p:sp>
      <p:pic>
        <p:nvPicPr>
          <p:cNvPr id="15375" name="Picture 15">
            <a:extLst>
              <a:ext uri="{FF2B5EF4-FFF2-40B4-BE49-F238E27FC236}">
                <a16:creationId xmlns:a16="http://schemas.microsoft.com/office/drawing/2014/main" id="{FAB4EC48-D6BE-6FC7-7B3D-531550BF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9600"/>
            <a:ext cx="3352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7" name="Text Box 17">
            <a:extLst>
              <a:ext uri="{FF2B5EF4-FFF2-40B4-BE49-F238E27FC236}">
                <a16:creationId xmlns:a16="http://schemas.microsoft.com/office/drawing/2014/main" id="{AD965349-0804-074F-A805-96195F761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491288"/>
            <a:ext cx="1600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b="1"/>
              <a:t>Historiestuk</a:t>
            </a:r>
          </a:p>
        </p:txBody>
      </p:sp>
      <p:pic>
        <p:nvPicPr>
          <p:cNvPr id="15379" name="Picture 19">
            <a:extLst>
              <a:ext uri="{FF2B5EF4-FFF2-40B4-BE49-F238E27FC236}">
                <a16:creationId xmlns:a16="http://schemas.microsoft.com/office/drawing/2014/main" id="{EBC49961-163D-081F-1BA6-CB33108F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0"/>
            <a:ext cx="1787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0">
            <a:extLst>
              <a:ext uri="{FF2B5EF4-FFF2-40B4-BE49-F238E27FC236}">
                <a16:creationId xmlns:a16="http://schemas.microsoft.com/office/drawing/2014/main" id="{E8CAF3E2-4EA4-6F3F-5FC6-8DB145D0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3066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oen, oud, instellen, schilderij&#10;&#10;Automatisch gegenereerde beschrijving">
            <a:extLst>
              <a:ext uri="{FF2B5EF4-FFF2-40B4-BE49-F238E27FC236}">
                <a16:creationId xmlns:a16="http://schemas.microsoft.com/office/drawing/2014/main" id="{57AB5083-8E6D-B01C-DC5F-4F53607B2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64" y="7418"/>
            <a:ext cx="3348770" cy="320988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113A3BA-8A1A-CEB2-345E-5051ED6EA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722"/>
            <a:ext cx="5175280" cy="321729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8D1C7EC-45C2-8A06-6C8A-FED6F1EAFCAE}"/>
              </a:ext>
            </a:extLst>
          </p:cNvPr>
          <p:cNvSpPr txBox="1"/>
          <p:nvPr/>
        </p:nvSpPr>
        <p:spPr>
          <a:xfrm>
            <a:off x="762000" y="3240625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Stillevens Pompeï en </a:t>
            </a:r>
            <a:r>
              <a:rPr lang="nl-NL" dirty="0" err="1"/>
              <a:t>Herculaneum</a:t>
            </a:r>
            <a:r>
              <a:rPr lang="nl-NL" dirty="0"/>
              <a:t>, ca. 50 n. C. (Niet in Rijksmuseum)</a:t>
            </a:r>
          </a:p>
        </p:txBody>
      </p:sp>
      <p:pic>
        <p:nvPicPr>
          <p:cNvPr id="7" name="Picture 5" descr="02_Barok_Heda_Stilleven">
            <a:extLst>
              <a:ext uri="{FF2B5EF4-FFF2-40B4-BE49-F238E27FC236}">
                <a16:creationId xmlns:a16="http://schemas.microsoft.com/office/drawing/2014/main" id="{B33E100D-15F6-4D2B-9159-E1C71FA38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33285"/>
            <a:ext cx="3115434" cy="242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9AF81D5B-31A4-6F55-917C-2744AE8B2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892" y="6019800"/>
            <a:ext cx="4595264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NL" altLang="nl-NL" sz="1600" b="1" dirty="0"/>
              <a:t>Willem Claesz. </a:t>
            </a:r>
            <a:r>
              <a:rPr lang="nl-NL" altLang="nl-NL" sz="1600" b="1" dirty="0" err="1"/>
              <a:t>Heda</a:t>
            </a:r>
            <a:endParaRPr lang="nl-NL" altLang="nl-NL" sz="1600" b="1" dirty="0"/>
          </a:p>
          <a:p>
            <a:r>
              <a:rPr lang="nl-NL" altLang="nl-NL" sz="1600" b="1" dirty="0"/>
              <a:t>Stilleven met  vergulde bokaal</a:t>
            </a:r>
          </a:p>
          <a:p>
            <a:r>
              <a:rPr lang="nl-NL" altLang="nl-NL" sz="1600" b="1" dirty="0"/>
              <a:t>1635 Rijksmuseum</a:t>
            </a:r>
          </a:p>
          <a:p>
            <a:pPr>
              <a:spcBef>
                <a:spcPct val="50000"/>
              </a:spcBef>
            </a:pPr>
            <a:endParaRPr lang="nl-NL" altLang="nl-NL" dirty="0"/>
          </a:p>
        </p:txBody>
      </p:sp>
      <p:pic>
        <p:nvPicPr>
          <p:cNvPr id="9" name="Picture 9" descr="matisse_tablecloth">
            <a:extLst>
              <a:ext uri="{FF2B5EF4-FFF2-40B4-BE49-F238E27FC236}">
                <a16:creationId xmlns:a16="http://schemas.microsoft.com/office/drawing/2014/main" id="{2DC14361-35D5-2B7E-AFEE-A394FD70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28" y="3669984"/>
            <a:ext cx="3491171" cy="265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5F5B47A-960B-7F4B-4AE4-FAB942B9844B}"/>
              </a:ext>
            </a:extLst>
          </p:cNvPr>
          <p:cNvSpPr txBox="1"/>
          <p:nvPr/>
        </p:nvSpPr>
        <p:spPr>
          <a:xfrm>
            <a:off x="4038600" y="64770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Matisse, “Stilleven”    1909</a:t>
            </a:r>
          </a:p>
        </p:txBody>
      </p:sp>
    </p:spTree>
    <p:extLst>
      <p:ext uri="{BB962C8B-B14F-4D97-AF65-F5344CB8AC3E}">
        <p14:creationId xmlns:p14="http://schemas.microsoft.com/office/powerpoint/2010/main" val="2782046483"/>
      </p:ext>
    </p:extLst>
  </p:cSld>
  <p:clrMapOvr>
    <a:masterClrMapping/>
  </p:clrMapOvr>
  <p:transition spd="slow">
    <p:zoom/>
  </p:transition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2597</TotalTime>
  <Words>568</Words>
  <Application>Microsoft Office PowerPoint</Application>
  <PresentationFormat>Diavoorstelling (4:3)</PresentationFormat>
  <Paragraphs>123</Paragraphs>
  <Slides>32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6" baseType="lpstr">
      <vt:lpstr>Arial</vt:lpstr>
      <vt:lpstr>Calibri</vt:lpstr>
      <vt:lpstr>Comic Sans MS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Einde</vt:lpstr>
    </vt:vector>
  </TitlesOfParts>
  <Company>SVS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Gersons</dc:creator>
  <cp:lastModifiedBy>Ruud Caddyfan</cp:lastModifiedBy>
  <cp:revision>216</cp:revision>
  <dcterms:created xsi:type="dcterms:W3CDTF">2006-05-30T18:01:08Z</dcterms:created>
  <dcterms:modified xsi:type="dcterms:W3CDTF">2023-03-09T13:06:54Z</dcterms:modified>
</cp:coreProperties>
</file>