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99" r:id="rId2"/>
    <p:sldId id="256" r:id="rId3"/>
    <p:sldId id="315" r:id="rId4"/>
    <p:sldId id="310" r:id="rId5"/>
    <p:sldId id="257" r:id="rId6"/>
    <p:sldId id="258" r:id="rId7"/>
    <p:sldId id="302" r:id="rId8"/>
    <p:sldId id="260" r:id="rId9"/>
    <p:sldId id="306" r:id="rId10"/>
    <p:sldId id="308" r:id="rId11"/>
    <p:sldId id="307" r:id="rId12"/>
    <p:sldId id="309" r:id="rId13"/>
    <p:sldId id="263" r:id="rId14"/>
    <p:sldId id="264" r:id="rId15"/>
    <p:sldId id="265" r:id="rId16"/>
    <p:sldId id="303" r:id="rId17"/>
    <p:sldId id="304" r:id="rId18"/>
    <p:sldId id="266" r:id="rId19"/>
    <p:sldId id="318" r:id="rId20"/>
    <p:sldId id="317" r:id="rId21"/>
    <p:sldId id="267" r:id="rId22"/>
    <p:sldId id="298" r:id="rId23"/>
    <p:sldId id="319" r:id="rId24"/>
    <p:sldId id="305" r:id="rId25"/>
    <p:sldId id="268" r:id="rId26"/>
    <p:sldId id="311" r:id="rId27"/>
    <p:sldId id="320" r:id="rId28"/>
    <p:sldId id="321" r:id="rId29"/>
    <p:sldId id="271" r:id="rId30"/>
    <p:sldId id="270" r:id="rId31"/>
    <p:sldId id="322" r:id="rId32"/>
    <p:sldId id="274" r:id="rId33"/>
    <p:sldId id="269" r:id="rId34"/>
    <p:sldId id="323" r:id="rId35"/>
    <p:sldId id="272" r:id="rId36"/>
    <p:sldId id="324" r:id="rId37"/>
    <p:sldId id="273" r:id="rId38"/>
    <p:sldId id="275" r:id="rId39"/>
    <p:sldId id="276" r:id="rId40"/>
    <p:sldId id="277" r:id="rId41"/>
    <p:sldId id="278" r:id="rId42"/>
    <p:sldId id="312" r:id="rId43"/>
    <p:sldId id="313" r:id="rId44"/>
    <p:sldId id="314" r:id="rId45"/>
    <p:sldId id="279" r:id="rId46"/>
    <p:sldId id="281" r:id="rId47"/>
    <p:sldId id="280" r:id="rId48"/>
    <p:sldId id="326" r:id="rId49"/>
    <p:sldId id="282" r:id="rId50"/>
    <p:sldId id="283" r:id="rId51"/>
    <p:sldId id="284" r:id="rId52"/>
    <p:sldId id="285" r:id="rId53"/>
    <p:sldId id="316" r:id="rId54"/>
    <p:sldId id="325" r:id="rId55"/>
    <p:sldId id="287" r:id="rId56"/>
    <p:sldId id="288" r:id="rId57"/>
    <p:sldId id="286" r:id="rId58"/>
    <p:sldId id="289" r:id="rId59"/>
    <p:sldId id="300" r:id="rId60"/>
    <p:sldId id="301" r:id="rId61"/>
    <p:sldId id="290" r:id="rId62"/>
    <p:sldId id="291" r:id="rId63"/>
    <p:sldId id="292" r:id="rId64"/>
    <p:sldId id="293" r:id="rId65"/>
    <p:sldId id="294" r:id="rId66"/>
    <p:sldId id="295" r:id="rId67"/>
    <p:sldId id="296" r:id="rId68"/>
    <p:sldId id="297" r:id="rId69"/>
  </p:sldIdLst>
  <p:sldSz cx="9144000" cy="6858000" type="screen4x3"/>
  <p:notesSz cx="6858000" cy="9144000"/>
  <p:defaultTextStyle>
    <a:defPPr>
      <a:defRPr lang="nl-N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94660"/>
  </p:normalViewPr>
  <p:slideViewPr>
    <p:cSldViewPr>
      <p:cViewPr varScale="1">
        <p:scale>
          <a:sx n="69" d="100"/>
          <a:sy n="69" d="100"/>
        </p:scale>
        <p:origin x="1060" y="65"/>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D1F952-3BB3-4F8D-BF6E-0353833B6A6C}" type="datetimeFigureOut">
              <a:rPr lang="nl-NL" smtClean="0"/>
              <a:t>19-11-2023</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E4D327-07AF-45EC-9351-343433320034}" type="slidenum">
              <a:rPr lang="nl-NL" smtClean="0"/>
              <a:t>‹nr.›</a:t>
            </a:fld>
            <a:endParaRPr lang="nl-NL"/>
          </a:p>
        </p:txBody>
      </p:sp>
    </p:spTree>
    <p:extLst>
      <p:ext uri="{BB962C8B-B14F-4D97-AF65-F5344CB8AC3E}">
        <p14:creationId xmlns:p14="http://schemas.microsoft.com/office/powerpoint/2010/main" val="3925830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6E4D327-07AF-45EC-9351-343433320034}" type="slidenum">
              <a:rPr lang="nl-NL" smtClean="0"/>
              <a:t>43</a:t>
            </a:fld>
            <a:endParaRPr lang="nl-NL"/>
          </a:p>
        </p:txBody>
      </p:sp>
    </p:spTree>
    <p:extLst>
      <p:ext uri="{BB962C8B-B14F-4D97-AF65-F5344CB8AC3E}">
        <p14:creationId xmlns:p14="http://schemas.microsoft.com/office/powerpoint/2010/main" val="1423539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6E4D327-07AF-45EC-9351-343433320034}" type="slidenum">
              <a:rPr lang="nl-NL" smtClean="0"/>
              <a:t>44</a:t>
            </a:fld>
            <a:endParaRPr lang="nl-NL"/>
          </a:p>
        </p:txBody>
      </p:sp>
    </p:spTree>
    <p:extLst>
      <p:ext uri="{BB962C8B-B14F-4D97-AF65-F5344CB8AC3E}">
        <p14:creationId xmlns:p14="http://schemas.microsoft.com/office/powerpoint/2010/main" val="1425980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6E4D327-07AF-45EC-9351-343433320034}" type="slidenum">
              <a:rPr lang="nl-NL" smtClean="0"/>
              <a:t>57</a:t>
            </a:fld>
            <a:endParaRPr lang="nl-NL"/>
          </a:p>
        </p:txBody>
      </p:sp>
    </p:spTree>
    <p:extLst>
      <p:ext uri="{BB962C8B-B14F-4D97-AF65-F5344CB8AC3E}">
        <p14:creationId xmlns:p14="http://schemas.microsoft.com/office/powerpoint/2010/main" val="397294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ondertitelstijl van het model te bewerken</a:t>
            </a:r>
          </a:p>
        </p:txBody>
      </p:sp>
      <p:sp>
        <p:nvSpPr>
          <p:cNvPr id="4" name="Rectangle 4">
            <a:extLst>
              <a:ext uri="{FF2B5EF4-FFF2-40B4-BE49-F238E27FC236}">
                <a16:creationId xmlns:a16="http://schemas.microsoft.com/office/drawing/2014/main" id="{12437FDC-ADC6-49CF-8908-8527671ABDD5}"/>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5" name="Rectangle 5">
            <a:extLst>
              <a:ext uri="{FF2B5EF4-FFF2-40B4-BE49-F238E27FC236}">
                <a16:creationId xmlns:a16="http://schemas.microsoft.com/office/drawing/2014/main" id="{08B9D2AC-CE94-4159-B50F-AC8900E39BBD}"/>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6" name="Rectangle 6">
            <a:extLst>
              <a:ext uri="{FF2B5EF4-FFF2-40B4-BE49-F238E27FC236}">
                <a16:creationId xmlns:a16="http://schemas.microsoft.com/office/drawing/2014/main" id="{949319F3-59CA-4B87-95A7-836779DAEC14}"/>
              </a:ext>
            </a:extLst>
          </p:cNvPr>
          <p:cNvSpPr>
            <a:spLocks noGrp="1" noChangeArrowheads="1"/>
          </p:cNvSpPr>
          <p:nvPr>
            <p:ph type="sldNum" sz="quarter" idx="12"/>
          </p:nvPr>
        </p:nvSpPr>
        <p:spPr>
          <a:ln/>
        </p:spPr>
        <p:txBody>
          <a:bodyPr/>
          <a:lstStyle>
            <a:lvl1pPr>
              <a:defRPr/>
            </a:lvl1pPr>
          </a:lstStyle>
          <a:p>
            <a:pPr>
              <a:defRPr/>
            </a:pPr>
            <a:fld id="{7A14D42E-D9F5-4F07-950C-5A9859552E5C}" type="slidenum">
              <a:rPr lang="nl-NL" altLang="nl-NL"/>
              <a:pPr>
                <a:defRPr/>
              </a:pPr>
              <a:t>‹nr.›</a:t>
            </a:fld>
            <a:endParaRPr lang="nl-NL" altLang="nl-NL"/>
          </a:p>
        </p:txBody>
      </p:sp>
    </p:spTree>
    <p:extLst>
      <p:ext uri="{BB962C8B-B14F-4D97-AF65-F5344CB8AC3E}">
        <p14:creationId xmlns:p14="http://schemas.microsoft.com/office/powerpoint/2010/main" val="1758663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a:extLst>
              <a:ext uri="{FF2B5EF4-FFF2-40B4-BE49-F238E27FC236}">
                <a16:creationId xmlns:a16="http://schemas.microsoft.com/office/drawing/2014/main" id="{30FAF761-347E-4306-B7A9-5D00A3709EDF}"/>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5" name="Rectangle 5">
            <a:extLst>
              <a:ext uri="{FF2B5EF4-FFF2-40B4-BE49-F238E27FC236}">
                <a16:creationId xmlns:a16="http://schemas.microsoft.com/office/drawing/2014/main" id="{38EFCE2D-4D34-4E06-B1E6-D87DF5FC8597}"/>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6" name="Rectangle 6">
            <a:extLst>
              <a:ext uri="{FF2B5EF4-FFF2-40B4-BE49-F238E27FC236}">
                <a16:creationId xmlns:a16="http://schemas.microsoft.com/office/drawing/2014/main" id="{C49763B8-531B-4DD0-BF52-6DC3510FDC3D}"/>
              </a:ext>
            </a:extLst>
          </p:cNvPr>
          <p:cNvSpPr>
            <a:spLocks noGrp="1" noChangeArrowheads="1"/>
          </p:cNvSpPr>
          <p:nvPr>
            <p:ph type="sldNum" sz="quarter" idx="12"/>
          </p:nvPr>
        </p:nvSpPr>
        <p:spPr>
          <a:ln/>
        </p:spPr>
        <p:txBody>
          <a:bodyPr/>
          <a:lstStyle>
            <a:lvl1pPr>
              <a:defRPr/>
            </a:lvl1pPr>
          </a:lstStyle>
          <a:p>
            <a:pPr>
              <a:defRPr/>
            </a:pPr>
            <a:fld id="{A84CA3F1-AE73-465E-88E5-3FAD62908921}" type="slidenum">
              <a:rPr lang="nl-NL" altLang="nl-NL"/>
              <a:pPr>
                <a:defRPr/>
              </a:pPr>
              <a:t>‹nr.›</a:t>
            </a:fld>
            <a:endParaRPr lang="nl-NL" altLang="nl-NL"/>
          </a:p>
        </p:txBody>
      </p:sp>
    </p:spTree>
    <p:extLst>
      <p:ext uri="{BB962C8B-B14F-4D97-AF65-F5344CB8AC3E}">
        <p14:creationId xmlns:p14="http://schemas.microsoft.com/office/powerpoint/2010/main" val="1132727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a:extLst>
              <a:ext uri="{FF2B5EF4-FFF2-40B4-BE49-F238E27FC236}">
                <a16:creationId xmlns:a16="http://schemas.microsoft.com/office/drawing/2014/main" id="{D78BC0DC-06EB-4CAF-93A7-85E0CC441E5B}"/>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5" name="Rectangle 5">
            <a:extLst>
              <a:ext uri="{FF2B5EF4-FFF2-40B4-BE49-F238E27FC236}">
                <a16:creationId xmlns:a16="http://schemas.microsoft.com/office/drawing/2014/main" id="{B5009DE8-2A84-4507-AE95-975A72557E99}"/>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6" name="Rectangle 6">
            <a:extLst>
              <a:ext uri="{FF2B5EF4-FFF2-40B4-BE49-F238E27FC236}">
                <a16:creationId xmlns:a16="http://schemas.microsoft.com/office/drawing/2014/main" id="{A6546B96-130E-458E-A3FB-62FC60BAE474}"/>
              </a:ext>
            </a:extLst>
          </p:cNvPr>
          <p:cNvSpPr>
            <a:spLocks noGrp="1" noChangeArrowheads="1"/>
          </p:cNvSpPr>
          <p:nvPr>
            <p:ph type="sldNum" sz="quarter" idx="12"/>
          </p:nvPr>
        </p:nvSpPr>
        <p:spPr>
          <a:ln/>
        </p:spPr>
        <p:txBody>
          <a:bodyPr/>
          <a:lstStyle>
            <a:lvl1pPr>
              <a:defRPr/>
            </a:lvl1pPr>
          </a:lstStyle>
          <a:p>
            <a:pPr>
              <a:defRPr/>
            </a:pPr>
            <a:fld id="{59A13F92-ADF9-462E-BD6B-F63BF4B1DBC9}" type="slidenum">
              <a:rPr lang="nl-NL" altLang="nl-NL"/>
              <a:pPr>
                <a:defRPr/>
              </a:pPr>
              <a:t>‹nr.›</a:t>
            </a:fld>
            <a:endParaRPr lang="nl-NL" altLang="nl-NL"/>
          </a:p>
        </p:txBody>
      </p:sp>
    </p:spTree>
    <p:extLst>
      <p:ext uri="{BB962C8B-B14F-4D97-AF65-F5344CB8AC3E}">
        <p14:creationId xmlns:p14="http://schemas.microsoft.com/office/powerpoint/2010/main" val="3518734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a:extLst>
              <a:ext uri="{FF2B5EF4-FFF2-40B4-BE49-F238E27FC236}">
                <a16:creationId xmlns:a16="http://schemas.microsoft.com/office/drawing/2014/main" id="{D2D5A6FA-F15D-4C95-8342-AD19DBD59B7A}"/>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5" name="Rectangle 5">
            <a:extLst>
              <a:ext uri="{FF2B5EF4-FFF2-40B4-BE49-F238E27FC236}">
                <a16:creationId xmlns:a16="http://schemas.microsoft.com/office/drawing/2014/main" id="{90DAF142-966D-4746-B54B-2A640245AC63}"/>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6" name="Rectangle 6">
            <a:extLst>
              <a:ext uri="{FF2B5EF4-FFF2-40B4-BE49-F238E27FC236}">
                <a16:creationId xmlns:a16="http://schemas.microsoft.com/office/drawing/2014/main" id="{301222F4-0911-434B-A076-E538B729F3B6}"/>
              </a:ext>
            </a:extLst>
          </p:cNvPr>
          <p:cNvSpPr>
            <a:spLocks noGrp="1" noChangeArrowheads="1"/>
          </p:cNvSpPr>
          <p:nvPr>
            <p:ph type="sldNum" sz="quarter" idx="12"/>
          </p:nvPr>
        </p:nvSpPr>
        <p:spPr>
          <a:ln/>
        </p:spPr>
        <p:txBody>
          <a:bodyPr/>
          <a:lstStyle>
            <a:lvl1pPr>
              <a:defRPr/>
            </a:lvl1pPr>
          </a:lstStyle>
          <a:p>
            <a:pPr>
              <a:defRPr/>
            </a:pPr>
            <a:fld id="{F76707E5-EE1F-4915-8BC6-E02F3BE9FA27}" type="slidenum">
              <a:rPr lang="nl-NL" altLang="nl-NL"/>
              <a:pPr>
                <a:defRPr/>
              </a:pPr>
              <a:t>‹nr.›</a:t>
            </a:fld>
            <a:endParaRPr lang="nl-NL" altLang="nl-NL"/>
          </a:p>
        </p:txBody>
      </p:sp>
    </p:spTree>
    <p:extLst>
      <p:ext uri="{BB962C8B-B14F-4D97-AF65-F5344CB8AC3E}">
        <p14:creationId xmlns:p14="http://schemas.microsoft.com/office/powerpoint/2010/main" val="229361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4">
            <a:extLst>
              <a:ext uri="{FF2B5EF4-FFF2-40B4-BE49-F238E27FC236}">
                <a16:creationId xmlns:a16="http://schemas.microsoft.com/office/drawing/2014/main" id="{7C16E086-589A-48E9-8B4B-941B61A43568}"/>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5" name="Rectangle 5">
            <a:extLst>
              <a:ext uri="{FF2B5EF4-FFF2-40B4-BE49-F238E27FC236}">
                <a16:creationId xmlns:a16="http://schemas.microsoft.com/office/drawing/2014/main" id="{EC444775-E324-44A3-987D-02C99156AA5D}"/>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6" name="Rectangle 6">
            <a:extLst>
              <a:ext uri="{FF2B5EF4-FFF2-40B4-BE49-F238E27FC236}">
                <a16:creationId xmlns:a16="http://schemas.microsoft.com/office/drawing/2014/main" id="{970C9D29-F9F5-43CA-BF80-6849CC54CF51}"/>
              </a:ext>
            </a:extLst>
          </p:cNvPr>
          <p:cNvSpPr>
            <a:spLocks noGrp="1" noChangeArrowheads="1"/>
          </p:cNvSpPr>
          <p:nvPr>
            <p:ph type="sldNum" sz="quarter" idx="12"/>
          </p:nvPr>
        </p:nvSpPr>
        <p:spPr>
          <a:ln/>
        </p:spPr>
        <p:txBody>
          <a:bodyPr/>
          <a:lstStyle>
            <a:lvl1pPr>
              <a:defRPr/>
            </a:lvl1pPr>
          </a:lstStyle>
          <a:p>
            <a:pPr>
              <a:defRPr/>
            </a:pPr>
            <a:fld id="{CA10B5E1-299B-4012-967F-5FABED1B5C72}" type="slidenum">
              <a:rPr lang="nl-NL" altLang="nl-NL"/>
              <a:pPr>
                <a:defRPr/>
              </a:pPr>
              <a:t>‹nr.›</a:t>
            </a:fld>
            <a:endParaRPr lang="nl-NL" altLang="nl-NL"/>
          </a:p>
        </p:txBody>
      </p:sp>
    </p:spTree>
    <p:extLst>
      <p:ext uri="{BB962C8B-B14F-4D97-AF65-F5344CB8AC3E}">
        <p14:creationId xmlns:p14="http://schemas.microsoft.com/office/powerpoint/2010/main" val="3693836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a:extLst>
              <a:ext uri="{FF2B5EF4-FFF2-40B4-BE49-F238E27FC236}">
                <a16:creationId xmlns:a16="http://schemas.microsoft.com/office/drawing/2014/main" id="{260C0B7D-5611-488E-BE25-803B83614B7C}"/>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6" name="Rectangle 5">
            <a:extLst>
              <a:ext uri="{FF2B5EF4-FFF2-40B4-BE49-F238E27FC236}">
                <a16:creationId xmlns:a16="http://schemas.microsoft.com/office/drawing/2014/main" id="{86DBE5D7-3C2A-4451-A117-6B655EAE6EC8}"/>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7" name="Rectangle 6">
            <a:extLst>
              <a:ext uri="{FF2B5EF4-FFF2-40B4-BE49-F238E27FC236}">
                <a16:creationId xmlns:a16="http://schemas.microsoft.com/office/drawing/2014/main" id="{2E9EDBE4-D078-433B-856D-A6CDA0EEE5D3}"/>
              </a:ext>
            </a:extLst>
          </p:cNvPr>
          <p:cNvSpPr>
            <a:spLocks noGrp="1" noChangeArrowheads="1"/>
          </p:cNvSpPr>
          <p:nvPr>
            <p:ph type="sldNum" sz="quarter" idx="12"/>
          </p:nvPr>
        </p:nvSpPr>
        <p:spPr>
          <a:ln/>
        </p:spPr>
        <p:txBody>
          <a:bodyPr/>
          <a:lstStyle>
            <a:lvl1pPr>
              <a:defRPr/>
            </a:lvl1pPr>
          </a:lstStyle>
          <a:p>
            <a:pPr>
              <a:defRPr/>
            </a:pPr>
            <a:fld id="{4FA7E9C2-ED97-4BD6-8A17-6A583C9FB2C9}" type="slidenum">
              <a:rPr lang="nl-NL" altLang="nl-NL"/>
              <a:pPr>
                <a:defRPr/>
              </a:pPr>
              <a:t>‹nr.›</a:t>
            </a:fld>
            <a:endParaRPr lang="nl-NL" altLang="nl-NL"/>
          </a:p>
        </p:txBody>
      </p:sp>
    </p:spTree>
    <p:extLst>
      <p:ext uri="{BB962C8B-B14F-4D97-AF65-F5344CB8AC3E}">
        <p14:creationId xmlns:p14="http://schemas.microsoft.com/office/powerpoint/2010/main" val="3273614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a:extLst>
              <a:ext uri="{FF2B5EF4-FFF2-40B4-BE49-F238E27FC236}">
                <a16:creationId xmlns:a16="http://schemas.microsoft.com/office/drawing/2014/main" id="{8B6113D6-C884-47D9-B993-670C23E3362E}"/>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8" name="Rectangle 5">
            <a:extLst>
              <a:ext uri="{FF2B5EF4-FFF2-40B4-BE49-F238E27FC236}">
                <a16:creationId xmlns:a16="http://schemas.microsoft.com/office/drawing/2014/main" id="{11BA822D-5CFD-491D-B7FE-952D3A01FB86}"/>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9" name="Rectangle 6">
            <a:extLst>
              <a:ext uri="{FF2B5EF4-FFF2-40B4-BE49-F238E27FC236}">
                <a16:creationId xmlns:a16="http://schemas.microsoft.com/office/drawing/2014/main" id="{453143BF-6B4F-4907-B3F7-B07342F3ACCC}"/>
              </a:ext>
            </a:extLst>
          </p:cNvPr>
          <p:cNvSpPr>
            <a:spLocks noGrp="1" noChangeArrowheads="1"/>
          </p:cNvSpPr>
          <p:nvPr>
            <p:ph type="sldNum" sz="quarter" idx="12"/>
          </p:nvPr>
        </p:nvSpPr>
        <p:spPr>
          <a:ln/>
        </p:spPr>
        <p:txBody>
          <a:bodyPr/>
          <a:lstStyle>
            <a:lvl1pPr>
              <a:defRPr/>
            </a:lvl1pPr>
          </a:lstStyle>
          <a:p>
            <a:pPr>
              <a:defRPr/>
            </a:pPr>
            <a:fld id="{995D74B2-190C-44D6-B3EB-8677CB792714}" type="slidenum">
              <a:rPr lang="nl-NL" altLang="nl-NL"/>
              <a:pPr>
                <a:defRPr/>
              </a:pPr>
              <a:t>‹nr.›</a:t>
            </a:fld>
            <a:endParaRPr lang="nl-NL" altLang="nl-NL"/>
          </a:p>
        </p:txBody>
      </p:sp>
    </p:spTree>
    <p:extLst>
      <p:ext uri="{BB962C8B-B14F-4D97-AF65-F5344CB8AC3E}">
        <p14:creationId xmlns:p14="http://schemas.microsoft.com/office/powerpoint/2010/main" val="1304341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4">
            <a:extLst>
              <a:ext uri="{FF2B5EF4-FFF2-40B4-BE49-F238E27FC236}">
                <a16:creationId xmlns:a16="http://schemas.microsoft.com/office/drawing/2014/main" id="{DA2A48C3-2E75-4882-9382-CC4EB57FDB35}"/>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4" name="Rectangle 5">
            <a:extLst>
              <a:ext uri="{FF2B5EF4-FFF2-40B4-BE49-F238E27FC236}">
                <a16:creationId xmlns:a16="http://schemas.microsoft.com/office/drawing/2014/main" id="{3F636143-110C-4BFD-A53B-44AD923FF92C}"/>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5" name="Rectangle 6">
            <a:extLst>
              <a:ext uri="{FF2B5EF4-FFF2-40B4-BE49-F238E27FC236}">
                <a16:creationId xmlns:a16="http://schemas.microsoft.com/office/drawing/2014/main" id="{283C8D25-1C4A-4C81-BEFF-D9A749CC0BCD}"/>
              </a:ext>
            </a:extLst>
          </p:cNvPr>
          <p:cNvSpPr>
            <a:spLocks noGrp="1" noChangeArrowheads="1"/>
          </p:cNvSpPr>
          <p:nvPr>
            <p:ph type="sldNum" sz="quarter" idx="12"/>
          </p:nvPr>
        </p:nvSpPr>
        <p:spPr>
          <a:ln/>
        </p:spPr>
        <p:txBody>
          <a:bodyPr/>
          <a:lstStyle>
            <a:lvl1pPr>
              <a:defRPr/>
            </a:lvl1pPr>
          </a:lstStyle>
          <a:p>
            <a:pPr>
              <a:defRPr/>
            </a:pPr>
            <a:fld id="{ACF4C464-6B6C-4C46-BA58-A30006996411}" type="slidenum">
              <a:rPr lang="nl-NL" altLang="nl-NL"/>
              <a:pPr>
                <a:defRPr/>
              </a:pPr>
              <a:t>‹nr.›</a:t>
            </a:fld>
            <a:endParaRPr lang="nl-NL" altLang="nl-NL"/>
          </a:p>
        </p:txBody>
      </p:sp>
    </p:spTree>
    <p:extLst>
      <p:ext uri="{BB962C8B-B14F-4D97-AF65-F5344CB8AC3E}">
        <p14:creationId xmlns:p14="http://schemas.microsoft.com/office/powerpoint/2010/main" val="2793241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C00A7B3-996D-4C8F-9C58-570A89ABBC29}"/>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3" name="Rectangle 5">
            <a:extLst>
              <a:ext uri="{FF2B5EF4-FFF2-40B4-BE49-F238E27FC236}">
                <a16:creationId xmlns:a16="http://schemas.microsoft.com/office/drawing/2014/main" id="{676077AB-843F-4512-A9CD-AACE962DBC20}"/>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4" name="Rectangle 6">
            <a:extLst>
              <a:ext uri="{FF2B5EF4-FFF2-40B4-BE49-F238E27FC236}">
                <a16:creationId xmlns:a16="http://schemas.microsoft.com/office/drawing/2014/main" id="{8AE570AA-48BE-4752-8177-AAB1D9D48385}"/>
              </a:ext>
            </a:extLst>
          </p:cNvPr>
          <p:cNvSpPr>
            <a:spLocks noGrp="1" noChangeArrowheads="1"/>
          </p:cNvSpPr>
          <p:nvPr>
            <p:ph type="sldNum" sz="quarter" idx="12"/>
          </p:nvPr>
        </p:nvSpPr>
        <p:spPr>
          <a:ln/>
        </p:spPr>
        <p:txBody>
          <a:bodyPr/>
          <a:lstStyle>
            <a:lvl1pPr>
              <a:defRPr/>
            </a:lvl1pPr>
          </a:lstStyle>
          <a:p>
            <a:pPr>
              <a:defRPr/>
            </a:pPr>
            <a:fld id="{D71C8F3F-D4EF-4AC7-8616-85B6AD0F61D4}" type="slidenum">
              <a:rPr lang="nl-NL" altLang="nl-NL"/>
              <a:pPr>
                <a:defRPr/>
              </a:pPr>
              <a:t>‹nr.›</a:t>
            </a:fld>
            <a:endParaRPr lang="nl-NL" altLang="nl-NL"/>
          </a:p>
        </p:txBody>
      </p:sp>
    </p:spTree>
    <p:extLst>
      <p:ext uri="{BB962C8B-B14F-4D97-AF65-F5344CB8AC3E}">
        <p14:creationId xmlns:p14="http://schemas.microsoft.com/office/powerpoint/2010/main" val="3536420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a:extLst>
              <a:ext uri="{FF2B5EF4-FFF2-40B4-BE49-F238E27FC236}">
                <a16:creationId xmlns:a16="http://schemas.microsoft.com/office/drawing/2014/main" id="{DEDFE7D7-4A2A-4121-B653-FFC8AB2D2606}"/>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6" name="Rectangle 5">
            <a:extLst>
              <a:ext uri="{FF2B5EF4-FFF2-40B4-BE49-F238E27FC236}">
                <a16:creationId xmlns:a16="http://schemas.microsoft.com/office/drawing/2014/main" id="{A25BBC5A-8C80-475B-AC90-BB4EAEFE8AB1}"/>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7" name="Rectangle 6">
            <a:extLst>
              <a:ext uri="{FF2B5EF4-FFF2-40B4-BE49-F238E27FC236}">
                <a16:creationId xmlns:a16="http://schemas.microsoft.com/office/drawing/2014/main" id="{41B6E41E-F11B-478C-A90D-035B5CFBA670}"/>
              </a:ext>
            </a:extLst>
          </p:cNvPr>
          <p:cNvSpPr>
            <a:spLocks noGrp="1" noChangeArrowheads="1"/>
          </p:cNvSpPr>
          <p:nvPr>
            <p:ph type="sldNum" sz="quarter" idx="12"/>
          </p:nvPr>
        </p:nvSpPr>
        <p:spPr>
          <a:ln/>
        </p:spPr>
        <p:txBody>
          <a:bodyPr/>
          <a:lstStyle>
            <a:lvl1pPr>
              <a:defRPr/>
            </a:lvl1pPr>
          </a:lstStyle>
          <a:p>
            <a:pPr>
              <a:defRPr/>
            </a:pPr>
            <a:fld id="{6DAAD9D9-D782-4B28-8B86-785F10110B1C}" type="slidenum">
              <a:rPr lang="nl-NL" altLang="nl-NL"/>
              <a:pPr>
                <a:defRPr/>
              </a:pPr>
              <a:t>‹nr.›</a:t>
            </a:fld>
            <a:endParaRPr lang="nl-NL" altLang="nl-NL"/>
          </a:p>
        </p:txBody>
      </p:sp>
    </p:spTree>
    <p:extLst>
      <p:ext uri="{BB962C8B-B14F-4D97-AF65-F5344CB8AC3E}">
        <p14:creationId xmlns:p14="http://schemas.microsoft.com/office/powerpoint/2010/main" val="3900260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a:extLst>
              <a:ext uri="{FF2B5EF4-FFF2-40B4-BE49-F238E27FC236}">
                <a16:creationId xmlns:a16="http://schemas.microsoft.com/office/drawing/2014/main" id="{4F3EF4C0-9F2B-4577-B821-524EAE884915}"/>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6" name="Rectangle 5">
            <a:extLst>
              <a:ext uri="{FF2B5EF4-FFF2-40B4-BE49-F238E27FC236}">
                <a16:creationId xmlns:a16="http://schemas.microsoft.com/office/drawing/2014/main" id="{BCED0C17-872C-4360-86C1-92AB2121A69A}"/>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7" name="Rectangle 6">
            <a:extLst>
              <a:ext uri="{FF2B5EF4-FFF2-40B4-BE49-F238E27FC236}">
                <a16:creationId xmlns:a16="http://schemas.microsoft.com/office/drawing/2014/main" id="{F818D200-1BFF-45E2-9CF0-A4FFAF43F9E1}"/>
              </a:ext>
            </a:extLst>
          </p:cNvPr>
          <p:cNvSpPr>
            <a:spLocks noGrp="1" noChangeArrowheads="1"/>
          </p:cNvSpPr>
          <p:nvPr>
            <p:ph type="sldNum" sz="quarter" idx="12"/>
          </p:nvPr>
        </p:nvSpPr>
        <p:spPr>
          <a:ln/>
        </p:spPr>
        <p:txBody>
          <a:bodyPr/>
          <a:lstStyle>
            <a:lvl1pPr>
              <a:defRPr/>
            </a:lvl1pPr>
          </a:lstStyle>
          <a:p>
            <a:pPr>
              <a:defRPr/>
            </a:pPr>
            <a:fld id="{352DDA28-D558-4739-B59B-7BDE693E6F23}" type="slidenum">
              <a:rPr lang="nl-NL" altLang="nl-NL"/>
              <a:pPr>
                <a:defRPr/>
              </a:pPr>
              <a:t>‹nr.›</a:t>
            </a:fld>
            <a:endParaRPr lang="nl-NL" altLang="nl-NL"/>
          </a:p>
        </p:txBody>
      </p:sp>
    </p:spTree>
    <p:extLst>
      <p:ext uri="{BB962C8B-B14F-4D97-AF65-F5344CB8AC3E}">
        <p14:creationId xmlns:p14="http://schemas.microsoft.com/office/powerpoint/2010/main" val="4278469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015A65D-4117-47AD-947A-CDAB4EFE4878}"/>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1027" name="Rectangle 3">
            <a:extLst>
              <a:ext uri="{FF2B5EF4-FFF2-40B4-BE49-F238E27FC236}">
                <a16:creationId xmlns:a16="http://schemas.microsoft.com/office/drawing/2014/main" id="{624D0580-6094-444B-ABA2-FCA74EEC7C83}"/>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1028" name="Rectangle 4">
            <a:extLst>
              <a:ext uri="{FF2B5EF4-FFF2-40B4-BE49-F238E27FC236}">
                <a16:creationId xmlns:a16="http://schemas.microsoft.com/office/drawing/2014/main" id="{ECA38F51-9B44-4C0A-91E0-51027EAF6091}"/>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nl-NL" altLang="nl-NL"/>
          </a:p>
        </p:txBody>
      </p:sp>
      <p:sp>
        <p:nvSpPr>
          <p:cNvPr id="1029" name="Rectangle 5">
            <a:extLst>
              <a:ext uri="{FF2B5EF4-FFF2-40B4-BE49-F238E27FC236}">
                <a16:creationId xmlns:a16="http://schemas.microsoft.com/office/drawing/2014/main" id="{8B2CCAC3-9EEE-49CC-927C-A067BBF5F616}"/>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nl-NL" altLang="nl-NL"/>
          </a:p>
        </p:txBody>
      </p:sp>
      <p:sp>
        <p:nvSpPr>
          <p:cNvPr id="1030" name="Rectangle 6">
            <a:extLst>
              <a:ext uri="{FF2B5EF4-FFF2-40B4-BE49-F238E27FC236}">
                <a16:creationId xmlns:a16="http://schemas.microsoft.com/office/drawing/2014/main" id="{172B95CF-71AC-4067-89A3-0D418E302EC6}"/>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A2DF79F9-416B-446C-A075-F8ABE81F2C7C}"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kstvak 1">
            <a:extLst>
              <a:ext uri="{FF2B5EF4-FFF2-40B4-BE49-F238E27FC236}">
                <a16:creationId xmlns:a16="http://schemas.microsoft.com/office/drawing/2014/main" id="{F1390008-840B-4A18-AB65-E0034FEA2D80}"/>
              </a:ext>
            </a:extLst>
          </p:cNvPr>
          <p:cNvSpPr txBox="1">
            <a:spLocks noChangeArrowheads="1"/>
          </p:cNvSpPr>
          <p:nvPr/>
        </p:nvSpPr>
        <p:spPr bwMode="auto">
          <a:xfrm>
            <a:off x="323528" y="1340768"/>
            <a:ext cx="802838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nl-NL" altLang="nl-NL" sz="4800" b="1" dirty="0">
                <a:solidFill>
                  <a:srgbClr val="92D050"/>
                </a:solidFill>
              </a:rPr>
              <a:t>SCHEIKUNDE PPERIODE</a:t>
            </a:r>
          </a:p>
          <a:p>
            <a:pPr algn="ctr" eaLnBrk="1" hangingPunct="1">
              <a:spcBef>
                <a:spcPct val="0"/>
              </a:spcBef>
              <a:buFontTx/>
              <a:buNone/>
            </a:pPr>
            <a:r>
              <a:rPr lang="nl-NL" altLang="nl-NL" sz="4800" b="1" dirty="0">
                <a:solidFill>
                  <a:srgbClr val="92D050"/>
                </a:solidFill>
              </a:rPr>
              <a:t>KLAS 8</a:t>
            </a:r>
          </a:p>
          <a:p>
            <a:pPr algn="ctr" eaLnBrk="1" hangingPunct="1">
              <a:spcBef>
                <a:spcPct val="0"/>
              </a:spcBef>
              <a:buFontTx/>
              <a:buNone/>
            </a:pPr>
            <a:r>
              <a:rPr lang="nl-NL" altLang="nl-NL" sz="4800" b="1" dirty="0">
                <a:solidFill>
                  <a:srgbClr val="92D050"/>
                </a:solidFill>
              </a:rPr>
              <a:t>(Versie 20231024)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Afbeelding 1">
            <a:extLst>
              <a:ext uri="{FF2B5EF4-FFF2-40B4-BE49-F238E27FC236}">
                <a16:creationId xmlns:a16="http://schemas.microsoft.com/office/drawing/2014/main" id="{D1CB4495-D9B1-4328-8101-4554677286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325"/>
            <a:ext cx="9064625" cy="679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Afbeelding 6">
            <a:extLst>
              <a:ext uri="{FF2B5EF4-FFF2-40B4-BE49-F238E27FC236}">
                <a16:creationId xmlns:a16="http://schemas.microsoft.com/office/drawing/2014/main" id="{0ECD7912-E257-4F3D-8736-E2A7D8C80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460750"/>
            <a:ext cx="4467225"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Afbeelding 2">
            <a:extLst>
              <a:ext uri="{FF2B5EF4-FFF2-40B4-BE49-F238E27FC236}">
                <a16:creationId xmlns:a16="http://schemas.microsoft.com/office/drawing/2014/main" id="{6D6884AF-E718-4BB2-B83A-BD2C3AE95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4467225"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Afbeelding 4">
            <a:extLst>
              <a:ext uri="{FF2B5EF4-FFF2-40B4-BE49-F238E27FC236}">
                <a16:creationId xmlns:a16="http://schemas.microsoft.com/office/drawing/2014/main" id="{94A9BBFA-D607-4654-A9E0-00742C89CA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4550" y="6350"/>
            <a:ext cx="4467225"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kstvak 7">
            <a:extLst>
              <a:ext uri="{FF2B5EF4-FFF2-40B4-BE49-F238E27FC236}">
                <a16:creationId xmlns:a16="http://schemas.microsoft.com/office/drawing/2014/main" id="{4C70DD64-D5BE-42FE-85B7-71777F2F71E1}"/>
              </a:ext>
            </a:extLst>
          </p:cNvPr>
          <p:cNvSpPr txBox="1">
            <a:spLocks noChangeArrowheads="1"/>
          </p:cNvSpPr>
          <p:nvPr/>
        </p:nvSpPr>
        <p:spPr bwMode="auto">
          <a:xfrm>
            <a:off x="104775" y="5229225"/>
            <a:ext cx="46085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800" b="1">
                <a:solidFill>
                  <a:schemeClr val="bg1"/>
                </a:solidFill>
              </a:rPr>
              <a:t>Ontkiemende tarwekorrels, </a:t>
            </a:r>
          </a:p>
          <a:p>
            <a:pPr>
              <a:spcBef>
                <a:spcPct val="0"/>
              </a:spcBef>
              <a:buFontTx/>
              <a:buNone/>
            </a:pPr>
            <a:r>
              <a:rPr lang="nl-NL" altLang="nl-NL" sz="1800" b="1">
                <a:solidFill>
                  <a:schemeClr val="bg1"/>
                </a:solidFill>
              </a:rPr>
              <a:t>geschilderd met tussenpozen van ca 5 dagen</a:t>
            </a:r>
          </a:p>
        </p:txBody>
      </p:sp>
      <p:pic>
        <p:nvPicPr>
          <p:cNvPr id="11270" name="Afbeelding 11">
            <a:extLst>
              <a:ext uri="{FF2B5EF4-FFF2-40B4-BE49-F238E27FC236}">
                <a16:creationId xmlns:a16="http://schemas.microsoft.com/office/drawing/2014/main" id="{D806B46E-71A2-4DB4-8FC3-A08441D0C0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3138" y="6481763"/>
            <a:ext cx="4794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a:extLst>
              <a:ext uri="{FF2B5EF4-FFF2-40B4-BE49-F238E27FC236}">
                <a16:creationId xmlns:a16="http://schemas.microsoft.com/office/drawing/2014/main" id="{2B193897-E5FD-4BB6-B121-74577F2E1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26988"/>
            <a:ext cx="4298950"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5">
            <a:extLst>
              <a:ext uri="{FF2B5EF4-FFF2-40B4-BE49-F238E27FC236}">
                <a16:creationId xmlns:a16="http://schemas.microsoft.com/office/drawing/2014/main" id="{88DEB055-9A31-4B18-8B52-ED4F5057D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33338"/>
            <a:ext cx="4392613"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graan_malen_Egypte">
            <a:extLst>
              <a:ext uri="{FF2B5EF4-FFF2-40B4-BE49-F238E27FC236}">
                <a16:creationId xmlns:a16="http://schemas.microsoft.com/office/drawing/2014/main" id="{9D3FFBA2-E446-4B52-B641-94D2C56413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419475"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5" descr="09_Malen_01">
            <a:extLst>
              <a:ext uri="{FF2B5EF4-FFF2-40B4-BE49-F238E27FC236}">
                <a16:creationId xmlns:a16="http://schemas.microsoft.com/office/drawing/2014/main" id="{82FF7A8B-2A7A-4537-8007-28B335AC63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765175"/>
            <a:ext cx="5580062"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6" descr="09_Malen_02">
            <a:extLst>
              <a:ext uri="{FF2B5EF4-FFF2-40B4-BE49-F238E27FC236}">
                <a16:creationId xmlns:a16="http://schemas.microsoft.com/office/drawing/2014/main" id="{92ADED49-FF33-4FD6-9E5B-3270CADE87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3581400"/>
            <a:ext cx="65166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09_Malen_03">
            <a:extLst>
              <a:ext uri="{FF2B5EF4-FFF2-40B4-BE49-F238E27FC236}">
                <a16:creationId xmlns:a16="http://schemas.microsoft.com/office/drawing/2014/main" id="{9AC93FE2-6DF1-45E3-9F01-859DBA4C28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7682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il_fi" descr="doorsnede%20korenmolen">
            <a:extLst>
              <a:ext uri="{FF2B5EF4-FFF2-40B4-BE49-F238E27FC236}">
                <a16:creationId xmlns:a16="http://schemas.microsoft.com/office/drawing/2014/main" id="{CF7409E9-6DAC-43EF-9809-BC3E2BF3A1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275" y="0"/>
            <a:ext cx="3641725"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FD0FCB3-1337-18C3-96E9-0A41A1EE20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4704"/>
            <a:ext cx="9175632" cy="4869160"/>
          </a:xfrm>
          <a:prstGeom prst="rect">
            <a:avLst/>
          </a:prstGeom>
          <a:noFill/>
          <a:ln>
            <a:noFill/>
          </a:ln>
        </p:spPr>
      </p:pic>
      <p:sp>
        <p:nvSpPr>
          <p:cNvPr id="3" name="Tekstvak 2">
            <a:extLst>
              <a:ext uri="{FF2B5EF4-FFF2-40B4-BE49-F238E27FC236}">
                <a16:creationId xmlns:a16="http://schemas.microsoft.com/office/drawing/2014/main" id="{70732FE0-5D78-8D9F-D38F-7E4FE4907D20}"/>
              </a:ext>
            </a:extLst>
          </p:cNvPr>
          <p:cNvSpPr txBox="1"/>
          <p:nvPr/>
        </p:nvSpPr>
        <p:spPr>
          <a:xfrm>
            <a:off x="2267744" y="188640"/>
            <a:ext cx="3672408" cy="369332"/>
          </a:xfrm>
          <a:prstGeom prst="rect">
            <a:avLst/>
          </a:prstGeom>
          <a:noFill/>
        </p:spPr>
        <p:txBody>
          <a:bodyPr wrap="square" rtlCol="0">
            <a:spAutoFit/>
          </a:bodyPr>
          <a:lstStyle/>
          <a:p>
            <a:pPr algn="ctr"/>
            <a:r>
              <a:rPr lang="nl-NL" b="1" dirty="0">
                <a:solidFill>
                  <a:schemeClr val="bg1">
                    <a:lumMod val="95000"/>
                  </a:schemeClr>
                </a:solidFill>
              </a:rPr>
              <a:t>Malen vroeger en nu</a:t>
            </a:r>
          </a:p>
        </p:txBody>
      </p:sp>
      <p:pic>
        <p:nvPicPr>
          <p:cNvPr id="5" name="Afbeelding 4" descr="Afbeelding met tekst, schets, diagram, Plan&#10;&#10;Automatisch gegenereerde beschrijving">
            <a:extLst>
              <a:ext uri="{FF2B5EF4-FFF2-40B4-BE49-F238E27FC236}">
                <a16:creationId xmlns:a16="http://schemas.microsoft.com/office/drawing/2014/main" id="{E7B637FF-9DA8-1FF7-3320-9B4373D76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936" y="1851596"/>
            <a:ext cx="1716454" cy="1313067"/>
          </a:xfrm>
          <a:prstGeom prst="rect">
            <a:avLst/>
          </a:prstGeom>
        </p:spPr>
      </p:pic>
      <p:pic>
        <p:nvPicPr>
          <p:cNvPr id="8" name="Afbeelding 7" descr="Afbeelding met schets, tekening, Lijnillustraties, diagram&#10;&#10;Automatisch gegenereerde beschrijving">
            <a:extLst>
              <a:ext uri="{FF2B5EF4-FFF2-40B4-BE49-F238E27FC236}">
                <a16:creationId xmlns:a16="http://schemas.microsoft.com/office/drawing/2014/main" id="{D544B4C1-D6A2-B45E-22EE-0644D21137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57697" y="1865925"/>
            <a:ext cx="1626671" cy="101626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09_malen_04">
            <a:extLst>
              <a:ext uri="{FF2B5EF4-FFF2-40B4-BE49-F238E27FC236}">
                <a16:creationId xmlns:a16="http://schemas.microsoft.com/office/drawing/2014/main" id="{7F955CC1-7CD7-4DCB-93B8-F285666A5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89646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09_malen_05">
            <a:extLst>
              <a:ext uri="{FF2B5EF4-FFF2-40B4-BE49-F238E27FC236}">
                <a16:creationId xmlns:a16="http://schemas.microsoft.com/office/drawing/2014/main" id="{5033ADA3-A676-40CE-8E79-829ADE706A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6350"/>
            <a:ext cx="8748712"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descr="deegmaken">
            <a:extLst>
              <a:ext uri="{FF2B5EF4-FFF2-40B4-BE49-F238E27FC236}">
                <a16:creationId xmlns:a16="http://schemas.microsoft.com/office/drawing/2014/main" id="{A8EA169B-3670-4F4B-93C8-77573EDAB2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5516563"/>
            <a:ext cx="6127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deegmaken">
            <a:extLst>
              <a:ext uri="{FF2B5EF4-FFF2-40B4-BE49-F238E27FC236}">
                <a16:creationId xmlns:a16="http://schemas.microsoft.com/office/drawing/2014/main" id="{FC3FC423-A1D1-43D9-93D9-C14C27689B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0"/>
            <a:ext cx="687705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6ACF01E-7E84-47FA-8C6B-EDE2A1AE9774}"/>
              </a:ext>
            </a:extLst>
          </p:cNvPr>
          <p:cNvSpPr txBox="1"/>
          <p:nvPr/>
        </p:nvSpPr>
        <p:spPr>
          <a:xfrm>
            <a:off x="107504" y="0"/>
            <a:ext cx="9036496" cy="6370975"/>
          </a:xfrm>
          <a:prstGeom prst="rect">
            <a:avLst/>
          </a:prstGeom>
          <a:noFill/>
        </p:spPr>
        <p:txBody>
          <a:bodyPr wrap="square" rtlCol="0">
            <a:spAutoFit/>
          </a:bodyPr>
          <a:lstStyle/>
          <a:p>
            <a:r>
              <a:rPr lang="nl-NL" sz="2400" b="1" dirty="0">
                <a:solidFill>
                  <a:schemeClr val="bg1"/>
                </a:solidFill>
              </a:rPr>
              <a:t>Proef 4a  Deeg maken</a:t>
            </a:r>
          </a:p>
          <a:p>
            <a:endParaRPr lang="nl-NL" sz="2400" b="1" u="sng" dirty="0">
              <a:solidFill>
                <a:schemeClr val="bg1"/>
              </a:solidFill>
            </a:endParaRPr>
          </a:p>
          <a:p>
            <a:r>
              <a:rPr lang="nl-NL" sz="2400" b="1" u="sng" dirty="0">
                <a:solidFill>
                  <a:schemeClr val="bg1"/>
                </a:solidFill>
              </a:rPr>
              <a:t>Benodigdheden:</a:t>
            </a:r>
          </a:p>
          <a:p>
            <a:pPr marL="342900" indent="-342900">
              <a:buFont typeface="Arial" panose="020B0604020202020204" pitchFamily="34" charset="0"/>
              <a:buChar char="•"/>
            </a:pPr>
            <a:r>
              <a:rPr lang="nl-NL" sz="2400" dirty="0">
                <a:solidFill>
                  <a:schemeClr val="bg1"/>
                </a:solidFill>
              </a:rPr>
              <a:t>Theeglas met tarwebloem</a:t>
            </a:r>
          </a:p>
          <a:p>
            <a:pPr marL="342900" indent="-342900">
              <a:buFont typeface="Arial" panose="020B0604020202020204" pitchFamily="34" charset="0"/>
              <a:buChar char="•"/>
            </a:pPr>
            <a:r>
              <a:rPr lang="nl-NL" sz="2400" dirty="0">
                <a:solidFill>
                  <a:schemeClr val="bg1"/>
                </a:solidFill>
              </a:rPr>
              <a:t>Druppelflesje met water</a:t>
            </a:r>
          </a:p>
          <a:p>
            <a:pPr marL="342900" indent="-342900">
              <a:buFont typeface="Arial" panose="020B0604020202020204" pitchFamily="34" charset="0"/>
              <a:buChar char="•"/>
            </a:pPr>
            <a:r>
              <a:rPr lang="nl-NL" sz="2400" dirty="0">
                <a:solidFill>
                  <a:schemeClr val="bg1"/>
                </a:solidFill>
              </a:rPr>
              <a:t>Theelepel</a:t>
            </a:r>
          </a:p>
          <a:p>
            <a:pPr marL="342900" indent="-342900">
              <a:buFont typeface="Arial" panose="020B0604020202020204" pitchFamily="34" charset="0"/>
              <a:buChar char="•"/>
            </a:pPr>
            <a:endParaRPr lang="nl-NL" sz="2400" dirty="0">
              <a:solidFill>
                <a:schemeClr val="bg1"/>
              </a:solidFill>
            </a:endParaRPr>
          </a:p>
          <a:p>
            <a:r>
              <a:rPr lang="nl-NL" sz="2400" b="1" u="sng" dirty="0">
                <a:solidFill>
                  <a:schemeClr val="bg1"/>
                </a:solidFill>
              </a:rPr>
              <a:t>Waarneming:</a:t>
            </a:r>
          </a:p>
          <a:p>
            <a:r>
              <a:rPr lang="nl-NL" sz="2400" dirty="0">
                <a:solidFill>
                  <a:schemeClr val="bg1"/>
                </a:solidFill>
              </a:rPr>
              <a:t>(Schrijf hier een duidelijk verhaal uit je herinnering. Leg het uit alsof je dit doet voor iemand die ziek was!)</a:t>
            </a:r>
          </a:p>
          <a:p>
            <a:endParaRPr lang="nl-NL" sz="2400" dirty="0">
              <a:solidFill>
                <a:schemeClr val="bg1"/>
              </a:solidFill>
            </a:endParaRPr>
          </a:p>
          <a:p>
            <a:r>
              <a:rPr lang="nl-NL" sz="2400" b="1" u="sng" dirty="0">
                <a:solidFill>
                  <a:schemeClr val="bg1"/>
                </a:solidFill>
              </a:rPr>
              <a:t>Conclusie: </a:t>
            </a:r>
            <a:r>
              <a:rPr lang="nl-NL" sz="2400" b="1" dirty="0">
                <a:solidFill>
                  <a:schemeClr val="bg1"/>
                </a:solidFill>
              </a:rPr>
              <a:t>(letterlijk overnemen)</a:t>
            </a:r>
          </a:p>
          <a:p>
            <a:r>
              <a:rPr lang="nl-NL" sz="2400" i="1" dirty="0">
                <a:solidFill>
                  <a:schemeClr val="bg1"/>
                </a:solidFill>
              </a:rPr>
              <a:t>Met weinig water maakten we een mooi, droog bolletje deeg. Bij enkele leerlingen lukte dat niet: het bleef een papje. Zij waren gefopt, want ze hadden geen bloem maar kalkpoeder. </a:t>
            </a:r>
          </a:p>
          <a:p>
            <a:r>
              <a:rPr lang="nl-NL" sz="2400" i="1" dirty="0">
                <a:solidFill>
                  <a:schemeClr val="bg1"/>
                </a:solidFill>
              </a:rPr>
              <a:t>Bloem of meel is van levende oorsprong en alleen daarvan kun je deeg maken. Kalk is een dood poeder en daarmee gaat het niet!!</a:t>
            </a:r>
          </a:p>
        </p:txBody>
      </p:sp>
    </p:spTree>
    <p:extLst>
      <p:ext uri="{BB962C8B-B14F-4D97-AF65-F5344CB8AC3E}">
        <p14:creationId xmlns:p14="http://schemas.microsoft.com/office/powerpoint/2010/main" val="3402013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05_Braamstruik">
            <a:extLst>
              <a:ext uri="{FF2B5EF4-FFF2-40B4-BE49-F238E27FC236}">
                <a16:creationId xmlns:a16="http://schemas.microsoft.com/office/drawing/2014/main" id="{25EC8C30-FE68-47B2-AB13-7FD5DB95BC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0"/>
            <a:ext cx="3059112"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5" descr="03_oester">
            <a:extLst>
              <a:ext uri="{FF2B5EF4-FFF2-40B4-BE49-F238E27FC236}">
                <a16:creationId xmlns:a16="http://schemas.microsoft.com/office/drawing/2014/main" id="{2A19E4F1-6A80-4E9B-BC8C-EC88DFE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0"/>
            <a:ext cx="29527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6" descr="wildlife-wood-duck-photo">
            <a:extLst>
              <a:ext uri="{FF2B5EF4-FFF2-40B4-BE49-F238E27FC236}">
                <a16:creationId xmlns:a16="http://schemas.microsoft.com/office/drawing/2014/main" id="{D6679AB0-E4DC-431E-A2E8-514C0742B1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7450"/>
            <a:ext cx="2916238"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7" descr="Cow">
            <a:extLst>
              <a:ext uri="{FF2B5EF4-FFF2-40B4-BE49-F238E27FC236}">
                <a16:creationId xmlns:a16="http://schemas.microsoft.com/office/drawing/2014/main" id="{9C67B4E4-2478-4D53-805A-EEC5C6D015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3789363"/>
            <a:ext cx="3367088"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8" descr="05_Eagle">
            <a:extLst>
              <a:ext uri="{FF2B5EF4-FFF2-40B4-BE49-F238E27FC236}">
                <a16:creationId xmlns:a16="http://schemas.microsoft.com/office/drawing/2014/main" id="{154EAC48-284F-4A71-8620-1714CBD97A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2138" y="3789363"/>
            <a:ext cx="2201862"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4" descr="gala6 (11K)">
            <a:extLst>
              <a:ext uri="{FF2B5EF4-FFF2-40B4-BE49-F238E27FC236}">
                <a16:creationId xmlns:a16="http://schemas.microsoft.com/office/drawing/2014/main" id="{E671C400-4567-41A4-A334-3809B87CED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5113" y="6092825"/>
            <a:ext cx="71913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A09F66B-4898-4F62-8ADB-5555F9277457}"/>
              </a:ext>
            </a:extLst>
          </p:cNvPr>
          <p:cNvSpPr txBox="1"/>
          <p:nvPr/>
        </p:nvSpPr>
        <p:spPr>
          <a:xfrm>
            <a:off x="107504" y="0"/>
            <a:ext cx="8496944" cy="7109639"/>
          </a:xfrm>
          <a:prstGeom prst="rect">
            <a:avLst/>
          </a:prstGeom>
          <a:noFill/>
        </p:spPr>
        <p:txBody>
          <a:bodyPr wrap="square" rtlCol="0">
            <a:spAutoFit/>
          </a:bodyPr>
          <a:lstStyle/>
          <a:p>
            <a:r>
              <a:rPr lang="nl-NL" sz="2400" b="1" dirty="0">
                <a:solidFill>
                  <a:schemeClr val="bg1"/>
                </a:solidFill>
              </a:rPr>
              <a:t>Proef 4b –  “Deeg uitspoelen” </a:t>
            </a:r>
          </a:p>
          <a:p>
            <a:endParaRPr lang="nl-NL" sz="2400" b="1" dirty="0">
              <a:solidFill>
                <a:schemeClr val="bg1"/>
              </a:solidFill>
            </a:endParaRPr>
          </a:p>
          <a:p>
            <a:r>
              <a:rPr lang="nl-NL" sz="2400" b="1" u="sng" dirty="0">
                <a:solidFill>
                  <a:schemeClr val="bg1"/>
                </a:solidFill>
              </a:rPr>
              <a:t>Benodigdheden:</a:t>
            </a:r>
          </a:p>
          <a:p>
            <a:pPr marL="342900" indent="-342900">
              <a:buFont typeface="Arial" panose="020B0604020202020204" pitchFamily="34" charset="0"/>
              <a:buChar char="•"/>
            </a:pPr>
            <a:r>
              <a:rPr lang="nl-NL" sz="2400" dirty="0">
                <a:solidFill>
                  <a:schemeClr val="bg1"/>
                </a:solidFill>
              </a:rPr>
              <a:t>Bolletje deeg van proef 4a</a:t>
            </a:r>
          </a:p>
          <a:p>
            <a:pPr marL="342900" indent="-342900">
              <a:buFont typeface="Arial" panose="020B0604020202020204" pitchFamily="34" charset="0"/>
              <a:buChar char="•"/>
            </a:pPr>
            <a:r>
              <a:rPr lang="nl-NL" sz="2400" dirty="0">
                <a:solidFill>
                  <a:schemeClr val="bg1"/>
                </a:solidFill>
              </a:rPr>
              <a:t>Druppelflesje met water</a:t>
            </a:r>
          </a:p>
          <a:p>
            <a:pPr marL="342900" indent="-342900">
              <a:buFont typeface="Arial" panose="020B0604020202020204" pitchFamily="34" charset="0"/>
              <a:buChar char="•"/>
            </a:pPr>
            <a:r>
              <a:rPr lang="nl-NL" sz="2400" dirty="0">
                <a:solidFill>
                  <a:schemeClr val="bg1"/>
                </a:solidFill>
              </a:rPr>
              <a:t>Opvang teiltje </a:t>
            </a:r>
          </a:p>
          <a:p>
            <a:pPr marL="342900" indent="-342900">
              <a:buFont typeface="Arial" panose="020B0604020202020204" pitchFamily="34" charset="0"/>
              <a:buChar char="•"/>
            </a:pPr>
            <a:endParaRPr lang="nl-NL" sz="2400" b="1" dirty="0">
              <a:solidFill>
                <a:schemeClr val="bg1"/>
              </a:solidFill>
            </a:endParaRPr>
          </a:p>
          <a:p>
            <a:pPr marL="342900" indent="-342900">
              <a:buFont typeface="Arial" panose="020B0604020202020204" pitchFamily="34" charset="0"/>
              <a:buChar char="•"/>
            </a:pPr>
            <a:endParaRPr lang="nl-NL" sz="2400" b="1" dirty="0">
              <a:solidFill>
                <a:schemeClr val="bg1"/>
              </a:solidFill>
            </a:endParaRPr>
          </a:p>
          <a:p>
            <a:r>
              <a:rPr lang="nl-NL" sz="2400" b="1" u="sng" dirty="0">
                <a:solidFill>
                  <a:schemeClr val="bg1"/>
                </a:solidFill>
              </a:rPr>
              <a:t>Waarneming: </a:t>
            </a:r>
            <a:r>
              <a:rPr lang="nl-NL" sz="2400" b="1" dirty="0">
                <a:solidFill>
                  <a:schemeClr val="bg1"/>
                </a:solidFill>
              </a:rPr>
              <a:t>(mag je zo in je mapje overnemen)</a:t>
            </a:r>
          </a:p>
          <a:p>
            <a:pPr marL="342900" indent="-342900">
              <a:buFont typeface="Arial" panose="020B0604020202020204" pitchFamily="34" charset="0"/>
              <a:buChar char="•"/>
            </a:pPr>
            <a:r>
              <a:rPr lang="nl-NL" sz="2400" dirty="0">
                <a:solidFill>
                  <a:schemeClr val="bg1"/>
                </a:solidFill>
              </a:rPr>
              <a:t>De één drupt eerst weinig water op het deegbolletje; de ander kneedt en masseert  het deeg </a:t>
            </a:r>
            <a:r>
              <a:rPr lang="nl-NL" sz="2400" u="sng" dirty="0">
                <a:solidFill>
                  <a:schemeClr val="bg1"/>
                </a:solidFill>
              </a:rPr>
              <a:t>zachtjes</a:t>
            </a:r>
          </a:p>
          <a:p>
            <a:pPr marL="342900" indent="-342900">
              <a:buFont typeface="Arial" panose="020B0604020202020204" pitchFamily="34" charset="0"/>
              <a:buChar char="•"/>
            </a:pPr>
            <a:r>
              <a:rPr lang="nl-NL" sz="2400" dirty="0">
                <a:solidFill>
                  <a:schemeClr val="bg1"/>
                </a:solidFill>
              </a:rPr>
              <a:t>Geleidelijk iets meer water druppelen en iets harder masseren. Meelwater spoelt uit het deeg.</a:t>
            </a:r>
          </a:p>
          <a:p>
            <a:pPr marL="342900" indent="-342900">
              <a:buFont typeface="Arial" panose="020B0604020202020204" pitchFamily="34" charset="0"/>
              <a:buChar char="•"/>
            </a:pPr>
            <a:r>
              <a:rPr lang="nl-NL" sz="2400" dirty="0">
                <a:solidFill>
                  <a:schemeClr val="bg1"/>
                </a:solidFill>
              </a:rPr>
              <a:t>Meelwater vingen we op in de teil.</a:t>
            </a:r>
          </a:p>
          <a:p>
            <a:endParaRPr lang="nl-NL" sz="2400" dirty="0">
              <a:solidFill>
                <a:schemeClr val="bg1"/>
              </a:solidFill>
            </a:endParaRPr>
          </a:p>
          <a:p>
            <a:r>
              <a:rPr lang="nl-NL" sz="2400" dirty="0">
                <a:solidFill>
                  <a:schemeClr val="bg1"/>
                </a:solidFill>
              </a:rPr>
              <a:t>We moesten heel goed kijken of wat in de hand overbleef ging veranderen. Dit is wat wij zagen: (zelf verder afmaken met jouw eigen waarneming. Conclusie komt morgen)</a:t>
            </a:r>
          </a:p>
          <a:p>
            <a:endParaRPr lang="nl-NL" sz="2400" dirty="0">
              <a:solidFill>
                <a:schemeClr val="bg1"/>
              </a:solidFill>
            </a:endParaRPr>
          </a:p>
        </p:txBody>
      </p:sp>
      <p:pic>
        <p:nvPicPr>
          <p:cNvPr id="3" name="Picture 4">
            <a:extLst>
              <a:ext uri="{FF2B5EF4-FFF2-40B4-BE49-F238E27FC236}">
                <a16:creationId xmlns:a16="http://schemas.microsoft.com/office/drawing/2014/main" id="{7C6C1010-3F42-42A7-9BDD-F7E3F22CAB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536"/>
            <a:ext cx="2088232" cy="292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2964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a:extLst>
              <a:ext uri="{FF2B5EF4-FFF2-40B4-BE49-F238E27FC236}">
                <a16:creationId xmlns:a16="http://schemas.microsoft.com/office/drawing/2014/main" id="{C24847C2-4FB3-4F80-810D-D847354925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3792" y="0"/>
            <a:ext cx="5930208" cy="443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descr="Afbeelding met tekst, tekening, verven, Kinderkunst&#10;&#10;Automatisch gegenereerde beschrijving">
            <a:extLst>
              <a:ext uri="{FF2B5EF4-FFF2-40B4-BE49-F238E27FC236}">
                <a16:creationId xmlns:a16="http://schemas.microsoft.com/office/drawing/2014/main" id="{40F7EA61-64F0-D3DD-AEDD-CF770A1537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3140705" cy="4437112"/>
          </a:xfrm>
          <a:prstGeom prst="rect">
            <a:avLst/>
          </a:prstGeom>
          <a:noFill/>
          <a:ln>
            <a:noFill/>
          </a:ln>
        </p:spPr>
      </p:pic>
      <p:sp>
        <p:nvSpPr>
          <p:cNvPr id="3" name="Tekstvak 2">
            <a:extLst>
              <a:ext uri="{FF2B5EF4-FFF2-40B4-BE49-F238E27FC236}">
                <a16:creationId xmlns:a16="http://schemas.microsoft.com/office/drawing/2014/main" id="{0B1A6E6B-EC51-3612-2D5F-2429C0FCBC81}"/>
              </a:ext>
            </a:extLst>
          </p:cNvPr>
          <p:cNvSpPr txBox="1"/>
          <p:nvPr/>
        </p:nvSpPr>
        <p:spPr>
          <a:xfrm>
            <a:off x="1187624" y="5445224"/>
            <a:ext cx="7128792" cy="707886"/>
          </a:xfrm>
          <a:prstGeom prst="rect">
            <a:avLst/>
          </a:prstGeom>
          <a:noFill/>
        </p:spPr>
        <p:txBody>
          <a:bodyPr wrap="square" rtlCol="0">
            <a:spAutoFit/>
          </a:bodyPr>
          <a:lstStyle/>
          <a:p>
            <a:pPr algn="ctr"/>
            <a:r>
              <a:rPr lang="nl-NL" sz="4000" b="1" dirty="0">
                <a:solidFill>
                  <a:schemeClr val="bg1"/>
                </a:solidFill>
              </a:rPr>
              <a:t>Proef 4b,  Deeg uitspoelen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a:extLst>
              <a:ext uri="{FF2B5EF4-FFF2-40B4-BE49-F238E27FC236}">
                <a16:creationId xmlns:a16="http://schemas.microsoft.com/office/drawing/2014/main" id="{FA18D9AF-9FDD-4B88-95FE-7FCB6A62BE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80963"/>
            <a:ext cx="4787900" cy="670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descr="Proef_5b_">
            <a:extLst>
              <a:ext uri="{FF2B5EF4-FFF2-40B4-BE49-F238E27FC236}">
                <a16:creationId xmlns:a16="http://schemas.microsoft.com/office/drawing/2014/main" id="{D128B819-7503-48F4-957B-D90860AB1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5949950"/>
            <a:ext cx="519112"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77DF291-3A7B-E1F5-9C2A-F26572391A08}"/>
              </a:ext>
            </a:extLst>
          </p:cNvPr>
          <p:cNvSpPr txBox="1"/>
          <p:nvPr/>
        </p:nvSpPr>
        <p:spPr>
          <a:xfrm>
            <a:off x="89756" y="692696"/>
            <a:ext cx="8964488" cy="4893647"/>
          </a:xfrm>
          <a:prstGeom prst="rect">
            <a:avLst/>
          </a:prstGeom>
          <a:noFill/>
        </p:spPr>
        <p:txBody>
          <a:bodyPr wrap="square" rtlCol="0">
            <a:spAutoFit/>
          </a:bodyPr>
          <a:lstStyle/>
          <a:p>
            <a:r>
              <a:rPr lang="nl-NL" sz="2400" b="1" dirty="0">
                <a:solidFill>
                  <a:schemeClr val="bg1"/>
                </a:solidFill>
              </a:rPr>
              <a:t>Belangrijke conclusies van proef 4b </a:t>
            </a:r>
            <a:r>
              <a:rPr lang="nl-NL" sz="2400" b="1">
                <a:solidFill>
                  <a:schemeClr val="bg1"/>
                </a:solidFill>
              </a:rPr>
              <a:t>(Dictaat)</a:t>
            </a:r>
            <a:endParaRPr lang="nl-NL" sz="2400" b="1" dirty="0">
              <a:solidFill>
                <a:schemeClr val="bg1"/>
              </a:solidFill>
            </a:endParaRPr>
          </a:p>
          <a:p>
            <a:endParaRPr lang="nl-NL" sz="2400" b="1" dirty="0">
              <a:solidFill>
                <a:schemeClr val="bg1"/>
              </a:solidFill>
            </a:endParaRPr>
          </a:p>
          <a:p>
            <a:pPr marL="285750" indent="-285750">
              <a:buFont typeface="Arial" panose="020B0604020202020204" pitchFamily="34" charset="0"/>
              <a:buChar char="•"/>
            </a:pPr>
            <a:r>
              <a:rPr lang="nl-NL" sz="2400" dirty="0">
                <a:solidFill>
                  <a:schemeClr val="bg1"/>
                </a:solidFill>
              </a:rPr>
              <a:t>Het kauwgomachtige spul zijn de </a:t>
            </a:r>
            <a:r>
              <a:rPr lang="nl-NL" sz="2400" u="sng" dirty="0">
                <a:solidFill>
                  <a:schemeClr val="bg1"/>
                </a:solidFill>
              </a:rPr>
              <a:t>gluten</a:t>
            </a:r>
            <a:r>
              <a:rPr lang="nl-NL" sz="2400" dirty="0">
                <a:solidFill>
                  <a:schemeClr val="bg1"/>
                </a:solidFill>
              </a:rPr>
              <a:t>. Dat was het eiwithoudend deel van het deeg. De kleur van gluten was veel donkerder dan van deeg.</a:t>
            </a:r>
          </a:p>
          <a:p>
            <a:pPr marL="285750" indent="-285750">
              <a:buFont typeface="Arial" panose="020B0604020202020204" pitchFamily="34" charset="0"/>
              <a:buChar char="•"/>
            </a:pPr>
            <a:r>
              <a:rPr lang="nl-NL" sz="2400" dirty="0">
                <a:solidFill>
                  <a:schemeClr val="bg1"/>
                </a:solidFill>
              </a:rPr>
              <a:t>In meelwater </a:t>
            </a:r>
            <a:r>
              <a:rPr lang="nl-NL" sz="2400" u="sng" dirty="0">
                <a:solidFill>
                  <a:schemeClr val="bg1"/>
                </a:solidFill>
              </a:rPr>
              <a:t>zet</a:t>
            </a:r>
            <a:r>
              <a:rPr lang="nl-NL" sz="2400" dirty="0">
                <a:solidFill>
                  <a:schemeClr val="bg1"/>
                </a:solidFill>
              </a:rPr>
              <a:t> zich op de bodem een wit neerslag </a:t>
            </a:r>
            <a:r>
              <a:rPr lang="nl-NL" sz="2400" u="sng" dirty="0">
                <a:solidFill>
                  <a:schemeClr val="bg1"/>
                </a:solidFill>
              </a:rPr>
              <a:t>af</a:t>
            </a:r>
            <a:r>
              <a:rPr lang="nl-NL" sz="2400" dirty="0">
                <a:solidFill>
                  <a:schemeClr val="bg1"/>
                </a:solidFill>
              </a:rPr>
              <a:t>. Dat is </a:t>
            </a:r>
            <a:r>
              <a:rPr lang="nl-NL" sz="2400" u="sng" dirty="0">
                <a:solidFill>
                  <a:schemeClr val="bg1"/>
                </a:solidFill>
              </a:rPr>
              <a:t>zetmeel.</a:t>
            </a:r>
            <a:r>
              <a:rPr lang="nl-NL" sz="2400" dirty="0">
                <a:solidFill>
                  <a:schemeClr val="bg1"/>
                </a:solidFill>
              </a:rPr>
              <a:t> Het voelt glad aan en is niet meer kleverig</a:t>
            </a:r>
          </a:p>
          <a:p>
            <a:r>
              <a:rPr lang="nl-NL" sz="2400" dirty="0">
                <a:solidFill>
                  <a:schemeClr val="bg1"/>
                </a:solidFill>
              </a:rPr>
              <a:t>    De kleverige eigenschap van deeg moet dus wel van de  </a:t>
            </a:r>
          </a:p>
          <a:p>
            <a:r>
              <a:rPr lang="nl-NL" sz="2400" dirty="0">
                <a:solidFill>
                  <a:schemeClr val="bg1"/>
                </a:solidFill>
              </a:rPr>
              <a:t>    gluten komen, want die zitten  niet meer in zetmeel!</a:t>
            </a:r>
          </a:p>
          <a:p>
            <a:pPr marL="285750" indent="-285750">
              <a:buFont typeface="Arial" panose="020B0604020202020204" pitchFamily="34" charset="0"/>
              <a:buChar char="•"/>
            </a:pPr>
            <a:r>
              <a:rPr lang="nl-NL" sz="2400" dirty="0">
                <a:solidFill>
                  <a:schemeClr val="bg1"/>
                </a:solidFill>
              </a:rPr>
              <a:t>Deeg is een natuurlijke eenheid. Dus we mogen niet zeggen: “deeg bestaat uit gluten en zetmeel”. Dat is te simpel. Aparte gluten ontstaan pas na uitspoelen van deeg.</a:t>
            </a:r>
          </a:p>
          <a:p>
            <a:r>
              <a:rPr lang="nl-NL" sz="2400" dirty="0">
                <a:solidFill>
                  <a:schemeClr val="bg1"/>
                </a:solidFill>
              </a:rPr>
              <a:t>  </a:t>
            </a:r>
          </a:p>
        </p:txBody>
      </p:sp>
    </p:spTree>
    <p:extLst>
      <p:ext uri="{BB962C8B-B14F-4D97-AF65-F5344CB8AC3E}">
        <p14:creationId xmlns:p14="http://schemas.microsoft.com/office/powerpoint/2010/main" val="2727924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2571" name="Group 107">
            <a:extLst>
              <a:ext uri="{FF2B5EF4-FFF2-40B4-BE49-F238E27FC236}">
                <a16:creationId xmlns:a16="http://schemas.microsoft.com/office/drawing/2014/main" id="{531917B3-21F3-4E93-AAAB-F7B176B21F5C}"/>
              </a:ext>
            </a:extLst>
          </p:cNvPr>
          <p:cNvGraphicFramePr>
            <a:graphicFrameLocks noGrp="1"/>
          </p:cNvGraphicFramePr>
          <p:nvPr/>
        </p:nvGraphicFramePr>
        <p:xfrm>
          <a:off x="179388" y="260350"/>
          <a:ext cx="8785225" cy="5721350"/>
        </p:xfrm>
        <a:graphic>
          <a:graphicData uri="http://schemas.openxmlformats.org/drawingml/2006/table">
            <a:tbl>
              <a:tblPr/>
              <a:tblGrid>
                <a:gridCol w="369887">
                  <a:extLst>
                    <a:ext uri="{9D8B030D-6E8A-4147-A177-3AD203B41FA5}">
                      <a16:colId xmlns:a16="http://schemas.microsoft.com/office/drawing/2014/main" val="20000"/>
                    </a:ext>
                  </a:extLst>
                </a:gridCol>
                <a:gridCol w="1870075">
                  <a:extLst>
                    <a:ext uri="{9D8B030D-6E8A-4147-A177-3AD203B41FA5}">
                      <a16:colId xmlns:a16="http://schemas.microsoft.com/office/drawing/2014/main" val="20001"/>
                    </a:ext>
                  </a:extLst>
                </a:gridCol>
                <a:gridCol w="2803525">
                  <a:extLst>
                    <a:ext uri="{9D8B030D-6E8A-4147-A177-3AD203B41FA5}">
                      <a16:colId xmlns:a16="http://schemas.microsoft.com/office/drawing/2014/main" val="20002"/>
                    </a:ext>
                  </a:extLst>
                </a:gridCol>
                <a:gridCol w="3741738">
                  <a:extLst>
                    <a:ext uri="{9D8B030D-6E8A-4147-A177-3AD203B41FA5}">
                      <a16:colId xmlns:a16="http://schemas.microsoft.com/office/drawing/2014/main" val="20003"/>
                    </a:ext>
                  </a:extLst>
                </a:gridCol>
              </a:tblGrid>
              <a:tr h="1368577">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nl-NL" altLang="nl-NL" sz="20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nl-NL" altLang="nl-NL" sz="20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Zetmeel</a:t>
                      </a:r>
                      <a:endParaRPr kumimoji="0" lang="nl-NL" altLang="nl-NL" sz="20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Bloem</a:t>
                      </a:r>
                      <a:endParaRPr kumimoji="0" lang="nl-NL" altLang="nl-NL" sz="20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68577">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a:t>
                      </a:r>
                      <a:endParaRPr kumimoji="0" lang="nl-NL" altLang="nl-NL" sz="20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Ruiken/kijken</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nl-NL" altLang="nl-NL" sz="20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nl-NL" altLang="nl-NL"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68577">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2</a:t>
                      </a:r>
                      <a:endParaRPr kumimoji="0" lang="nl-NL" altLang="nl-NL" sz="20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Voelen met je vingers</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nl-NL" altLang="nl-NL" sz="20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nl-NL" altLang="nl-NL" sz="20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61561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3</a:t>
                      </a:r>
                      <a:endParaRPr kumimoji="0" lang="nl-NL" altLang="nl-NL"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Water er bij en roeren met vinger.</a:t>
                      </a: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Wordt het deeg?</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nl-NL" altLang="nl-NL" sz="20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Doen we </a:t>
                      </a:r>
                      <a:r>
                        <a:rPr kumimoji="0" lang="nl-NL" altLang="nl-NL" sz="2000" b="1" i="1" u="none" strike="noStrike" cap="none" normalizeH="0" baseline="0">
                          <a:ln>
                            <a:noFill/>
                          </a:ln>
                          <a:solidFill>
                            <a:srgbClr val="FF3399"/>
                          </a:solidFill>
                          <a:effectLst/>
                          <a:latin typeface="Times New Roman" panose="02020603050405020304" pitchFamily="18" charset="0"/>
                          <a:cs typeface="Times New Roman" panose="02020603050405020304" pitchFamily="18" charset="0"/>
                        </a:rPr>
                        <a:t>NIET</a:t>
                      </a:r>
                      <a:r>
                        <a:rPr kumimoji="0" lang="nl-NL" altLang="nl-NL"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bij bloem, want dat weet je al. Het wordt </a:t>
                      </a:r>
                      <a:r>
                        <a:rPr kumimoji="0" lang="nl-NL" altLang="nl-NL" sz="20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a:t>
                      </a:r>
                      <a:r>
                        <a:rPr kumimoji="0" lang="nl-NL" altLang="nl-NL"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a:t>
                      </a:r>
                      <a:endParaRPr kumimoji="0" lang="nl-NL" altLang="nl-NL" sz="20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Afbeelding 2" descr="Afbeelding met binnen, zitten, tafel, toonbank&#10;&#10;Automatisch gegenereerde beschrijving">
            <a:extLst>
              <a:ext uri="{FF2B5EF4-FFF2-40B4-BE49-F238E27FC236}">
                <a16:creationId xmlns:a16="http://schemas.microsoft.com/office/drawing/2014/main" id="{03226AD0-B7BC-4B9B-BCE0-33BEED6133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2163" y="0"/>
            <a:ext cx="5019675" cy="669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5">
            <a:extLst>
              <a:ext uri="{FF2B5EF4-FFF2-40B4-BE49-F238E27FC236}">
                <a16:creationId xmlns:a16="http://schemas.microsoft.com/office/drawing/2014/main" id="{CF4FE9B8-FE58-4001-97F0-0CC07872084D}"/>
              </a:ext>
            </a:extLst>
          </p:cNvPr>
          <p:cNvSpPr txBox="1">
            <a:spLocks noChangeArrowheads="1"/>
          </p:cNvSpPr>
          <p:nvPr/>
        </p:nvSpPr>
        <p:spPr bwMode="auto">
          <a:xfrm>
            <a:off x="0" y="5949950"/>
            <a:ext cx="4932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l-NL" altLang="nl-NL" sz="2000" b="1">
                <a:solidFill>
                  <a:schemeClr val="bg1"/>
                </a:solidFill>
              </a:rPr>
              <a:t>Proef 5b – “Zetmeel verhitten”</a:t>
            </a:r>
          </a:p>
        </p:txBody>
      </p:sp>
      <p:pic>
        <p:nvPicPr>
          <p:cNvPr id="22532" name="Picture 4" descr="09_VierElementen_februari2013">
            <a:extLst>
              <a:ext uri="{FF2B5EF4-FFF2-40B4-BE49-F238E27FC236}">
                <a16:creationId xmlns:a16="http://schemas.microsoft.com/office/drawing/2014/main" id="{16777FAC-F9D9-4075-B9FC-ACE028CD5C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2813" y="6329363"/>
            <a:ext cx="611187"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Afbeelding 2" descr="Afbeelding met voedsel, foto, zitten, tafel&#10;&#10;Automatisch gegenereerde beschrijving">
            <a:extLst>
              <a:ext uri="{FF2B5EF4-FFF2-40B4-BE49-F238E27FC236}">
                <a16:creationId xmlns:a16="http://schemas.microsoft.com/office/drawing/2014/main" id="{0150C1DA-7620-4F7B-A78D-65D352D05F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84138"/>
            <a:ext cx="4724400" cy="631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kstvak 3">
            <a:extLst>
              <a:ext uri="{FF2B5EF4-FFF2-40B4-BE49-F238E27FC236}">
                <a16:creationId xmlns:a16="http://schemas.microsoft.com/office/drawing/2014/main" id="{91EC6EE2-2F89-4E92-9303-479F9462356A}"/>
              </a:ext>
            </a:extLst>
          </p:cNvPr>
          <p:cNvSpPr txBox="1">
            <a:spLocks noChangeArrowheads="1"/>
          </p:cNvSpPr>
          <p:nvPr/>
        </p:nvSpPr>
        <p:spPr bwMode="auto">
          <a:xfrm>
            <a:off x="1476375" y="6418263"/>
            <a:ext cx="71993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l-NL" altLang="nl-NL" b="1">
                <a:solidFill>
                  <a:schemeClr val="bg1"/>
                </a:solidFill>
              </a:rPr>
              <a:t>Proef 5b, “Zetmeel verhitten” (je mag het statief weglaten)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Afbeelding 2" descr="Afbeelding met voedsel, foto, zitten, tafel&#10;&#10;Automatisch gegenereerde beschrijving">
            <a:extLst>
              <a:ext uri="{FF2B5EF4-FFF2-40B4-BE49-F238E27FC236}">
                <a16:creationId xmlns:a16="http://schemas.microsoft.com/office/drawing/2014/main" id="{0150C1DA-7620-4F7B-A78D-65D352D05F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32656"/>
            <a:ext cx="3535040" cy="472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kstvak 3">
            <a:extLst>
              <a:ext uri="{FF2B5EF4-FFF2-40B4-BE49-F238E27FC236}">
                <a16:creationId xmlns:a16="http://schemas.microsoft.com/office/drawing/2014/main" id="{91EC6EE2-2F89-4E92-9303-479F9462356A}"/>
              </a:ext>
            </a:extLst>
          </p:cNvPr>
          <p:cNvSpPr txBox="1">
            <a:spLocks noChangeArrowheads="1"/>
          </p:cNvSpPr>
          <p:nvPr/>
        </p:nvSpPr>
        <p:spPr bwMode="auto">
          <a:xfrm>
            <a:off x="222672" y="5167776"/>
            <a:ext cx="341987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l-NL" altLang="nl-NL" b="1" dirty="0">
                <a:solidFill>
                  <a:schemeClr val="bg1"/>
                </a:solidFill>
              </a:rPr>
              <a:t>Proef 5b, “Zetmeel verhitten”</a:t>
            </a:r>
          </a:p>
        </p:txBody>
      </p:sp>
      <p:sp>
        <p:nvSpPr>
          <p:cNvPr id="2" name="Tekstvak 1">
            <a:extLst>
              <a:ext uri="{FF2B5EF4-FFF2-40B4-BE49-F238E27FC236}">
                <a16:creationId xmlns:a16="http://schemas.microsoft.com/office/drawing/2014/main" id="{CD791FA2-56BA-C023-0043-92F0CA641D5A}"/>
              </a:ext>
            </a:extLst>
          </p:cNvPr>
          <p:cNvSpPr txBox="1"/>
          <p:nvPr/>
        </p:nvSpPr>
        <p:spPr>
          <a:xfrm>
            <a:off x="3642544" y="1052736"/>
            <a:ext cx="5393952" cy="3850349"/>
          </a:xfrm>
          <a:prstGeom prst="rect">
            <a:avLst/>
          </a:prstGeom>
          <a:noFill/>
        </p:spPr>
        <p:txBody>
          <a:bodyPr wrap="square" rtlCol="0">
            <a:spAutoFit/>
          </a:bodyPr>
          <a:lstStyle/>
          <a:p>
            <a:pPr>
              <a:lnSpc>
                <a:spcPct val="107000"/>
              </a:lnSpc>
              <a:spcAft>
                <a:spcPts val="800"/>
              </a:spcAft>
            </a:pPr>
            <a:r>
              <a:rPr lang="nl-NL" sz="1800" b="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Conclusies proef 5b – “Zetmeel verhitten”:</a:t>
            </a:r>
            <a:endParaRPr lang="nl-NL"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Wat na verhitting is ontstaan, is stijfsel: een harde, stijve substantie, maar nog wel zetmeel. </a:t>
            </a:r>
          </a:p>
          <a:p>
            <a:pPr>
              <a:lnSpc>
                <a:spcPct val="107000"/>
              </a:lnSpc>
              <a:spcAft>
                <a:spcPts val="800"/>
              </a:spcAft>
            </a:pPr>
            <a:r>
              <a:rPr lang="nl-NL" sz="18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Het werd vroeger gebruikt om na de was kragen mee te stijven. Ook werd er lijm van gemaakt. </a:t>
            </a:r>
          </a:p>
          <a:p>
            <a:pPr>
              <a:lnSpc>
                <a:spcPct val="107000"/>
              </a:lnSpc>
              <a:spcAft>
                <a:spcPts val="800"/>
              </a:spcAft>
            </a:pPr>
            <a:r>
              <a:rPr lang="nl-NL" kern="100" dirty="0">
                <a:solidFill>
                  <a:schemeClr val="bg1"/>
                </a:solidFill>
                <a:ea typeface="Calibri" panose="020F0502020204030204" pitchFamily="34" charset="0"/>
                <a:cs typeface="Times New Roman" panose="02020603050405020304" pitchFamily="18" charset="0"/>
              </a:rPr>
              <a:t>In de keuken kun je soep en sauzen dikker maken door te koken met zetmeel.</a:t>
            </a:r>
            <a:endParaRPr lang="nl-NL" sz="18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Bij proef 7 zullen we onderzoeken of het ook echt plakt als lijm.</a:t>
            </a:r>
            <a:endParaRPr lang="nl-NL"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Maar nu eerst proef 6, waar we over zetmeel nog iets nieuws leren!</a:t>
            </a:r>
            <a:endParaRPr lang="nl-NL"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67850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D40E2FC-1283-621F-B81F-0B03D73D47D5}"/>
              </a:ext>
            </a:extLst>
          </p:cNvPr>
          <p:cNvSpPr txBox="1"/>
          <p:nvPr/>
        </p:nvSpPr>
        <p:spPr>
          <a:xfrm>
            <a:off x="-19141" y="117693"/>
            <a:ext cx="8964488" cy="6186309"/>
          </a:xfrm>
          <a:prstGeom prst="rect">
            <a:avLst/>
          </a:prstGeom>
          <a:noFill/>
        </p:spPr>
        <p:txBody>
          <a:bodyPr wrap="square" rtlCol="0">
            <a:spAutoFit/>
          </a:bodyPr>
          <a:lstStyle/>
          <a:p>
            <a:r>
              <a:rPr lang="nl-NL" b="1" dirty="0">
                <a:solidFill>
                  <a:schemeClr val="bg1"/>
                </a:solidFill>
              </a:rPr>
              <a:t>		Proef 6, “Zetmeel en jodium”   -     leerling instructies</a:t>
            </a:r>
          </a:p>
          <a:p>
            <a:r>
              <a:rPr lang="nl-NL" b="1" dirty="0">
                <a:solidFill>
                  <a:schemeClr val="bg1"/>
                </a:solidFill>
              </a:rPr>
              <a:t>Neem over in je aantekeningschrift:</a:t>
            </a:r>
          </a:p>
          <a:p>
            <a:r>
              <a:rPr lang="nl-NL" b="1" u="sng" dirty="0">
                <a:solidFill>
                  <a:schemeClr val="bg1"/>
                </a:solidFill>
              </a:rPr>
              <a:t>Benodigdheden (</a:t>
            </a:r>
            <a:r>
              <a:rPr lang="nl-NL" u="sng" dirty="0">
                <a:solidFill>
                  <a:schemeClr val="bg1"/>
                </a:solidFill>
              </a:rPr>
              <a:t>zet onder elkaar</a:t>
            </a:r>
            <a:r>
              <a:rPr lang="nl-NL" b="1" u="sng" dirty="0">
                <a:solidFill>
                  <a:schemeClr val="bg1"/>
                </a:solidFill>
              </a:rPr>
              <a:t>):</a:t>
            </a:r>
          </a:p>
          <a:p>
            <a:r>
              <a:rPr lang="nl-NL" dirty="0">
                <a:solidFill>
                  <a:schemeClr val="bg1"/>
                </a:solidFill>
              </a:rPr>
              <a:t>* 1 bekerglas suiker (gemerkt “S”)</a:t>
            </a:r>
          </a:p>
          <a:p>
            <a:r>
              <a:rPr lang="nl-NL" dirty="0">
                <a:solidFill>
                  <a:schemeClr val="bg1"/>
                </a:solidFill>
              </a:rPr>
              <a:t>* 1 bekerglas zout,   (gemerkt “Z”)</a:t>
            </a:r>
          </a:p>
          <a:p>
            <a:r>
              <a:rPr lang="nl-NL" dirty="0">
                <a:solidFill>
                  <a:schemeClr val="bg1"/>
                </a:solidFill>
              </a:rPr>
              <a:t>* 2 bekerglazen stijfselwater (gemerkt “SW”)		* flesje Jodium</a:t>
            </a:r>
          </a:p>
          <a:p>
            <a:r>
              <a:rPr lang="nl-NL" dirty="0">
                <a:solidFill>
                  <a:schemeClr val="bg1"/>
                </a:solidFill>
              </a:rPr>
              <a:t>* reageerbuisrekje met 3 buisjes	 		*theelepel + trechtertje</a:t>
            </a:r>
          </a:p>
          <a:p>
            <a:endParaRPr lang="nl-NL" dirty="0">
              <a:solidFill>
                <a:schemeClr val="bg1"/>
              </a:solidFill>
            </a:endParaRPr>
          </a:p>
          <a:p>
            <a:r>
              <a:rPr lang="nl-NL" b="1" u="sng" dirty="0">
                <a:solidFill>
                  <a:schemeClr val="bg1"/>
                </a:solidFill>
              </a:rPr>
              <a:t>Voorbereiding:</a:t>
            </a:r>
          </a:p>
          <a:p>
            <a:pPr marL="342900" indent="-342900">
              <a:buAutoNum type="arabicPeriod"/>
            </a:pPr>
            <a:r>
              <a:rPr lang="nl-NL" dirty="0">
                <a:solidFill>
                  <a:schemeClr val="bg1"/>
                </a:solidFill>
              </a:rPr>
              <a:t>Doe met theelepel 1 schepje suiker in reageerbuis gemerkt “S”</a:t>
            </a:r>
          </a:p>
          <a:p>
            <a:pPr marL="342900" indent="-342900">
              <a:buAutoNum type="arabicPeriod"/>
            </a:pPr>
            <a:endParaRPr lang="nl-NL" dirty="0">
              <a:solidFill>
                <a:schemeClr val="bg1"/>
              </a:solidFill>
            </a:endParaRPr>
          </a:p>
          <a:p>
            <a:pPr marL="342900" indent="-342900">
              <a:buAutoNum type="arabicPeriod"/>
            </a:pPr>
            <a:r>
              <a:rPr lang="nl-NL" dirty="0">
                <a:solidFill>
                  <a:schemeClr val="bg1"/>
                </a:solidFill>
              </a:rPr>
              <a:t>Doe met theelepel 1 schepje zout in reageerbuis gemerkt “Z”</a:t>
            </a:r>
          </a:p>
          <a:p>
            <a:pPr marL="342900" indent="-342900">
              <a:buAutoNum type="arabicPeriod"/>
            </a:pPr>
            <a:endParaRPr lang="nl-NL" dirty="0">
              <a:solidFill>
                <a:schemeClr val="bg1"/>
              </a:solidFill>
            </a:endParaRPr>
          </a:p>
          <a:p>
            <a:pPr marL="342900" indent="-342900">
              <a:buAutoNum type="arabicPeriod"/>
            </a:pPr>
            <a:r>
              <a:rPr lang="nl-NL" dirty="0">
                <a:solidFill>
                  <a:schemeClr val="bg1"/>
                </a:solidFill>
              </a:rPr>
              <a:t>Doe met trechter klein scheutje stijfselwater in reageerbuis gemerkt “SW”</a:t>
            </a:r>
          </a:p>
          <a:p>
            <a:pPr marL="342900" indent="-342900">
              <a:buAutoNum type="arabicPeriod"/>
            </a:pPr>
            <a:endParaRPr lang="nl-NL" dirty="0">
              <a:solidFill>
                <a:schemeClr val="bg1"/>
              </a:solidFill>
            </a:endParaRPr>
          </a:p>
          <a:p>
            <a:pPr marL="342900" indent="-342900">
              <a:buAutoNum type="arabicPeriod"/>
            </a:pPr>
            <a:r>
              <a:rPr lang="nl-NL" dirty="0">
                <a:solidFill>
                  <a:schemeClr val="bg1"/>
                </a:solidFill>
              </a:rPr>
              <a:t>Vul alle drie de buisjes aan met water uit spuitfles tot ongeveer half hoog</a:t>
            </a:r>
          </a:p>
          <a:p>
            <a:pPr marL="342900" indent="-342900">
              <a:buAutoNum type="arabicPeriod"/>
            </a:pPr>
            <a:endParaRPr lang="nl-NL" dirty="0">
              <a:solidFill>
                <a:schemeClr val="bg1"/>
              </a:solidFill>
            </a:endParaRPr>
          </a:p>
          <a:p>
            <a:pPr marL="342900" indent="-342900">
              <a:buAutoNum type="arabicPeriod"/>
            </a:pPr>
            <a:r>
              <a:rPr lang="nl-NL" dirty="0">
                <a:solidFill>
                  <a:schemeClr val="bg1"/>
                </a:solidFill>
              </a:rPr>
              <a:t>Voeg aan elk reageerbuisje 1-2 druppels jodium toe (niet meer!!)</a:t>
            </a:r>
          </a:p>
          <a:p>
            <a:pPr marL="342900" indent="-342900">
              <a:buAutoNum type="arabicPeriod"/>
            </a:pPr>
            <a:endParaRPr lang="nl-NL" dirty="0">
              <a:solidFill>
                <a:schemeClr val="bg1"/>
              </a:solidFill>
            </a:endParaRPr>
          </a:p>
          <a:p>
            <a:r>
              <a:rPr lang="nl-NL" b="1" u="sng" dirty="0">
                <a:solidFill>
                  <a:schemeClr val="bg1"/>
                </a:solidFill>
              </a:rPr>
              <a:t>Waarneming:</a:t>
            </a:r>
          </a:p>
          <a:p>
            <a:r>
              <a:rPr lang="nl-NL" dirty="0">
                <a:solidFill>
                  <a:schemeClr val="bg1"/>
                </a:solidFill>
              </a:rPr>
              <a:t>Goed kijken wat je ziet in de 3 buisjes en opschrijven in je aantekeningschrift</a:t>
            </a:r>
          </a:p>
          <a:p>
            <a:r>
              <a:rPr lang="nl-NL" b="1" dirty="0">
                <a:solidFill>
                  <a:schemeClr val="bg1"/>
                </a:solidFill>
              </a:rPr>
              <a:t>Conclusie: </a:t>
            </a:r>
            <a:r>
              <a:rPr lang="nl-NL" dirty="0">
                <a:solidFill>
                  <a:schemeClr val="bg1"/>
                </a:solidFill>
              </a:rPr>
              <a:t>denk hier over na en schrijf in je aantekeningschrift op wat je bedenkt</a:t>
            </a:r>
          </a:p>
        </p:txBody>
      </p:sp>
    </p:spTree>
    <p:extLst>
      <p:ext uri="{BB962C8B-B14F-4D97-AF65-F5344CB8AC3E}">
        <p14:creationId xmlns:p14="http://schemas.microsoft.com/office/powerpoint/2010/main" val="2058227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01_Jodiumproef">
            <a:extLst>
              <a:ext uri="{FF2B5EF4-FFF2-40B4-BE49-F238E27FC236}">
                <a16:creationId xmlns:a16="http://schemas.microsoft.com/office/drawing/2014/main" id="{1D2F739E-1BDE-41CD-B0B3-EF70D5AF0D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0"/>
            <a:ext cx="5303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6">
            <a:extLst>
              <a:ext uri="{FF2B5EF4-FFF2-40B4-BE49-F238E27FC236}">
                <a16:creationId xmlns:a16="http://schemas.microsoft.com/office/drawing/2014/main" id="{FE2E373A-35BB-4255-A006-4B3400A7BD3E}"/>
              </a:ext>
            </a:extLst>
          </p:cNvPr>
          <p:cNvSpPr txBox="1">
            <a:spLocks noChangeArrowheads="1"/>
          </p:cNvSpPr>
          <p:nvPr/>
        </p:nvSpPr>
        <p:spPr bwMode="auto">
          <a:xfrm>
            <a:off x="2195513" y="476250"/>
            <a:ext cx="1296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l-NL" altLang="nl-NL" sz="2400" b="1"/>
              <a:t>Proef 6</a:t>
            </a:r>
          </a:p>
        </p:txBody>
      </p:sp>
      <p:pic>
        <p:nvPicPr>
          <p:cNvPr id="26628" name="Picture 4" descr="P1000775">
            <a:extLst>
              <a:ext uri="{FF2B5EF4-FFF2-40B4-BE49-F238E27FC236}">
                <a16:creationId xmlns:a16="http://schemas.microsoft.com/office/drawing/2014/main" id="{130915DE-0BFF-43E5-AEE1-C31E20A71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6092825"/>
            <a:ext cx="4318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E62C3FE7-86D3-044D-7B51-9D2D005B50E2}"/>
              </a:ext>
            </a:extLst>
          </p:cNvPr>
          <p:cNvSpPr txBox="1"/>
          <p:nvPr/>
        </p:nvSpPr>
        <p:spPr>
          <a:xfrm>
            <a:off x="107504" y="260648"/>
            <a:ext cx="8712968" cy="6955750"/>
          </a:xfrm>
          <a:prstGeom prst="rect">
            <a:avLst/>
          </a:prstGeom>
          <a:noFill/>
        </p:spPr>
        <p:txBody>
          <a:bodyPr wrap="square" rtlCol="0">
            <a:spAutoFit/>
          </a:bodyPr>
          <a:lstStyle/>
          <a:p>
            <a:pPr algn="just"/>
            <a:r>
              <a:rPr lang="nl-NL" sz="1600" dirty="0">
                <a:solidFill>
                  <a:schemeClr val="bg1"/>
                </a:solidFill>
                <a:ea typeface="Times New Roman" panose="02020603050405020304" pitchFamily="18" charset="0"/>
              </a:rPr>
              <a:t>Je gaat enkele opdracht uitwerken in je aantekeningschrift. Dit heb je bijna elke dag nodig!!</a:t>
            </a:r>
          </a:p>
          <a:p>
            <a:pPr algn="just"/>
            <a:r>
              <a:rPr lang="nl-NL" sz="1600" dirty="0">
                <a:solidFill>
                  <a:schemeClr val="bg1"/>
                </a:solidFill>
                <a:ea typeface="Times New Roman" panose="02020603050405020304" pitchFamily="18" charset="0"/>
              </a:rPr>
              <a:t>Werk de opdrachten eerst individueel uit. </a:t>
            </a:r>
          </a:p>
          <a:p>
            <a:pPr algn="just"/>
            <a:r>
              <a:rPr lang="nl-NL" sz="1600" dirty="0">
                <a:solidFill>
                  <a:schemeClr val="bg1"/>
                </a:solidFill>
                <a:ea typeface="Times New Roman" panose="02020603050405020304" pitchFamily="18" charset="0"/>
              </a:rPr>
              <a:t>Als de leraar het sein geeft, ga je uitwisselen in groepjes: klopt het met de anderen wat ik heb opgeschreven? Lees elkaar om de beurt voor wat je hebt opgeschreven en verbeter, of vul aan waar nodig.</a:t>
            </a:r>
          </a:p>
          <a:p>
            <a:pPr algn="just"/>
            <a:r>
              <a:rPr lang="nl-NL"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Neem de onderstreepte titel</a:t>
            </a:r>
            <a:r>
              <a:rPr lang="nl-NL" sz="1600" dirty="0">
                <a:solidFill>
                  <a:schemeClr val="bg1"/>
                </a:solidFill>
                <a:ea typeface="Times New Roman" panose="02020603050405020304" pitchFamily="18" charset="0"/>
              </a:rPr>
              <a:t>s (en de nummering) over in je schrift. Dit komt later in het net in je periodeschrift.</a:t>
            </a:r>
            <a:endParaRPr lang="nl-NL"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nl-NL"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nl-NL" sz="1600" b="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Opdracht 1, de planten:</a:t>
            </a:r>
            <a:endParaRPr lang="nl-NL" sz="1600" b="1" u="sng"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buFont typeface="Symbol" panose="05050102010706020507" pitchFamily="18" charset="2"/>
              <a:buChar char=""/>
            </a:pPr>
            <a:r>
              <a:rPr lang="nl-NL"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Hoe denk je dat planten aan voedsel komen, dus hoe nemen ze dat op? (Denk bijv. aan een braamstuik, zie afbeelding)</a:t>
            </a:r>
            <a:endParaRPr lang="nl-NL"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endParaRPr lang="nl-NL"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indent="-342900" algn="just">
              <a:buFont typeface="Symbol" panose="05050102010706020507" pitchFamily="18" charset="2"/>
              <a:buChar char=""/>
            </a:pPr>
            <a:r>
              <a:rPr lang="nl-NL"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Over welk voedsel hebben we het dan? Dus </a:t>
            </a:r>
            <a:r>
              <a:rPr lang="nl-NL" sz="1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wàt</a:t>
            </a:r>
            <a:r>
              <a:rPr lang="nl-NL"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neemt de plant als voedsel op?</a:t>
            </a:r>
            <a:endParaRPr lang="nl-NL"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buFont typeface="Symbol" panose="05050102010706020507" pitchFamily="18" charset="2"/>
              <a:buChar char=""/>
            </a:pPr>
            <a:endParaRPr lang="nl-NL"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nl-NL" sz="1600" b="1"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Opdracht 2, de dieren:</a:t>
            </a:r>
            <a:endParaRPr lang="nl-NL" sz="1600" b="1" u="sng"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nl-NL"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Doe hetzelfde voor dieren. Denk daarbij aan:</a:t>
            </a:r>
          </a:p>
          <a:p>
            <a:pPr algn="just"/>
            <a:endParaRPr lang="nl-NL"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buFont typeface="Symbol" panose="05050102010706020507" pitchFamily="18" charset="2"/>
              <a:buChar char=""/>
            </a:pPr>
            <a:r>
              <a:rPr lang="nl-NL"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de mossel of de oester in de zee: hoe voeden die zich en waarmee?</a:t>
            </a:r>
            <a:endParaRPr lang="nl-NL"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buFont typeface="Symbol" panose="05050102010706020507" pitchFamily="18" charset="2"/>
              <a:buChar char=""/>
            </a:pPr>
            <a:r>
              <a:rPr lang="nl-NL"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de eend in een vijver:                    hoe voedt die zich en waarmee?</a:t>
            </a:r>
            <a:endParaRPr lang="nl-NL"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buFont typeface="Symbol" panose="05050102010706020507" pitchFamily="18" charset="2"/>
              <a:buChar char=""/>
            </a:pPr>
            <a:r>
              <a:rPr lang="nl-NL"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de adelaar als roofvogel:               hoe voedt die zich en waarmee?</a:t>
            </a:r>
            <a:endParaRPr lang="nl-NL"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buFont typeface="Symbol" panose="05050102010706020507" pitchFamily="18" charset="2"/>
              <a:buChar char=""/>
            </a:pPr>
            <a:r>
              <a:rPr lang="nl-NL"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de koe                                           hoe voedt die zich en waarmee?</a:t>
            </a:r>
            <a:endParaRPr lang="nl-NL"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br>
              <a:rPr lang="nl-NL" sz="1600" dirty="0">
                <a:solidFill>
                  <a:schemeClr val="bg1"/>
                </a:solidFill>
                <a:effectLst/>
                <a:latin typeface="Arial" panose="020B0604020202020204" pitchFamily="34" charset="0"/>
                <a:ea typeface="Times New Roman" panose="02020603050405020304" pitchFamily="18" charset="0"/>
              </a:rPr>
            </a:br>
            <a:r>
              <a:rPr lang="nl-NL"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nl-NL" sz="1600" b="1" u="sng" dirty="0">
                <a:solidFill>
                  <a:schemeClr val="bg1"/>
                </a:solidFill>
                <a:ea typeface="Times New Roman" panose="02020603050405020304" pitchFamily="18" charset="0"/>
              </a:rPr>
              <a:t>Opdracht 3, ten slotte de mens.</a:t>
            </a:r>
          </a:p>
          <a:p>
            <a:pPr marL="285750" indent="-285750" algn="just">
              <a:buFont typeface="Arial" panose="020B0604020202020204" pitchFamily="34" charset="0"/>
              <a:buChar char="•"/>
            </a:pPr>
            <a:r>
              <a:rPr lang="nl-NL" sz="1600" b="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Hoe voedt de mens zich? Hoe gaat hij te werk? Een </a:t>
            </a:r>
            <a:r>
              <a:rPr lang="nl-NL" sz="1600" b="0" i="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waarmee</a:t>
            </a:r>
            <a:r>
              <a:rPr lang="nl-NL" sz="1600" b="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voedt de mens zich?</a:t>
            </a:r>
          </a:p>
          <a:p>
            <a:pPr algn="just"/>
            <a:r>
              <a:rPr lang="nl-NL" sz="1600" dirty="0">
                <a:solidFill>
                  <a:schemeClr val="bg1"/>
                </a:solidFill>
                <a:ea typeface="Times New Roman" panose="02020603050405020304" pitchFamily="18" charset="0"/>
                <a:cs typeface="Times New Roman" panose="02020603050405020304" pitchFamily="18" charset="0"/>
              </a:rPr>
              <a:t>Vergelijk hoe het bij de mens gaat met wat je hebt bedacht voor planten en dieren. Wat is anders bij de mens?</a:t>
            </a:r>
            <a:endParaRPr lang="nl-NL" sz="16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endParaRPr lang="nl-NL" sz="12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buFont typeface="Symbol" panose="05050102010706020507" pitchFamily="18" charset="2"/>
              <a:buChar char=""/>
            </a:pPr>
            <a:endParaRPr lang="nl-NL"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6160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4" descr="01_Jodiumproef">
            <a:extLst>
              <a:ext uri="{FF2B5EF4-FFF2-40B4-BE49-F238E27FC236}">
                <a16:creationId xmlns:a16="http://schemas.microsoft.com/office/drawing/2014/main" id="{C6F10670-BAA5-4BA8-8B27-711ADD506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9413" y="4221163"/>
            <a:ext cx="61277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descr="Afbeelding met tekst, schermopname, Lettertype&#10;&#10;Automatisch gegenereerde beschrijving">
            <a:extLst>
              <a:ext uri="{FF2B5EF4-FFF2-40B4-BE49-F238E27FC236}">
                <a16:creationId xmlns:a16="http://schemas.microsoft.com/office/drawing/2014/main" id="{18B1BF53-7F15-DF04-FC67-ACEBA8D82B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88" y="1435257"/>
            <a:ext cx="9096712" cy="398748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BFA87C1B-C442-EA1D-4F62-4D62BC431DEA}"/>
              </a:ext>
            </a:extLst>
          </p:cNvPr>
          <p:cNvSpPr txBox="1"/>
          <p:nvPr/>
        </p:nvSpPr>
        <p:spPr>
          <a:xfrm>
            <a:off x="11252" y="15197"/>
            <a:ext cx="9132747" cy="6986528"/>
          </a:xfrm>
          <a:prstGeom prst="rect">
            <a:avLst/>
          </a:prstGeom>
          <a:noFill/>
        </p:spPr>
        <p:txBody>
          <a:bodyPr wrap="square" rtlCol="0">
            <a:spAutoFit/>
          </a:bodyPr>
          <a:lstStyle/>
          <a:p>
            <a:r>
              <a:rPr lang="nl-NL" sz="1600" b="1" dirty="0">
                <a:solidFill>
                  <a:schemeClr val="bg1"/>
                </a:solidFill>
              </a:rPr>
              <a:t>Proef 7 – “De stijfsel-Jodiumproef”   (Leerling instructies)</a:t>
            </a:r>
          </a:p>
          <a:p>
            <a:r>
              <a:rPr lang="nl-NL" sz="1600" dirty="0">
                <a:solidFill>
                  <a:schemeClr val="bg1"/>
                </a:solidFill>
              </a:rPr>
              <a:t>Benodigdheden</a:t>
            </a:r>
          </a:p>
          <a:p>
            <a:pPr lvl="0">
              <a:tabLst>
                <a:tab pos="457200" algn="l"/>
              </a:tabLst>
            </a:pPr>
            <a:r>
              <a:rPr lang="nl-NL" sz="1600" b="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Stijfsel		 * lepeltje</a:t>
            </a:r>
            <a:endParaRPr lang="nl-NL" sz="1600" b="1"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p>
            <a:pPr lvl="0">
              <a:tabLst>
                <a:tab pos="457200" algn="l"/>
              </a:tabLst>
            </a:pPr>
            <a:r>
              <a:rPr lang="nl-NL" sz="1600" b="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tekenpapier A4.      * jodiumoplossing in druppelflesje</a:t>
            </a:r>
            <a:endParaRPr lang="nl-NL" sz="1600" b="1" dirty="0">
              <a:solidFill>
                <a:schemeClr val="bg1"/>
              </a:solidFill>
              <a:ea typeface="MS Mincho" panose="02020609040205080304" pitchFamily="49" charset="-128"/>
              <a:cs typeface="Times New Roman" panose="02020603050405020304" pitchFamily="18" charset="0"/>
            </a:endParaRPr>
          </a:p>
          <a:p>
            <a:pPr lvl="0">
              <a:tabLst>
                <a:tab pos="457200" algn="l"/>
              </a:tabLst>
            </a:pPr>
            <a:r>
              <a:rPr lang="nl-NL" sz="1600" b="1"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 </a:t>
            </a:r>
            <a:r>
              <a:rPr lang="nl-NL" sz="1600" b="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plastic insteekmapje om het A-4 papier te bewaren</a:t>
            </a:r>
            <a:endParaRPr lang="nl-NL" sz="1600" b="1"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p>
            <a:pPr marL="228600"/>
            <a:r>
              <a:rPr lang="nl-NL" sz="1600" b="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endParaRPr lang="nl-NL" sz="1600" b="1"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p>
            <a:r>
              <a:rPr lang="nl-NL" sz="16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Waarneming</a:t>
            </a:r>
            <a:r>
              <a:rPr lang="nl-NL" sz="1600" b="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nl-NL" sz="16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schrijf nauwkeurig op in je aantekeningschrift wat er gebeurt</a:t>
            </a:r>
            <a:endParaRPr lang="nl-NL" sz="1600" b="1"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p>
            <a:pPr lvl="0">
              <a:tabLst>
                <a:tab pos="457200" algn="l"/>
              </a:tabLst>
            </a:pPr>
            <a:r>
              <a:rPr lang="nl-NL" sz="1600" b="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1.Vouw A-4 tekenvel </a:t>
            </a:r>
            <a:r>
              <a:rPr lang="nl-NL" sz="1600" b="1" i="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in de breedte</a:t>
            </a:r>
            <a:r>
              <a:rPr lang="nl-NL" sz="1600" b="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één keer dubbel  (A4 wordt  2 x A5)</a:t>
            </a:r>
          </a:p>
          <a:p>
            <a:pPr lvl="0">
              <a:tabLst>
                <a:tab pos="457200" algn="l"/>
              </a:tabLst>
            </a:pPr>
            <a:endParaRPr lang="nl-NL" sz="1600" b="1"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p>
            <a:pPr lvl="0">
              <a:tabLst>
                <a:tab pos="457200" algn="l"/>
              </a:tabLst>
            </a:pPr>
            <a:r>
              <a:rPr lang="nl-NL" sz="1600" b="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2.Smeer aan de binnenkant van het papier op één plek tegenover elkaar wat stijfsel en vouw dicht. Zal het echt plakken? Schrijf resultaat op!</a:t>
            </a:r>
            <a:endParaRPr lang="nl-NL" sz="1600" b="1"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p>
            <a:r>
              <a:rPr lang="nl-NL" sz="16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Voorbeeld: </a:t>
            </a:r>
            <a:r>
              <a:rPr lang="nl-NL" sz="1600" b="1" i="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”Stijfsel lijmt ……………</a:t>
            </a:r>
            <a:r>
              <a:rPr lang="nl-NL" sz="1600" b="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 kies: </a:t>
            </a:r>
            <a:r>
              <a:rPr lang="nl-NL" sz="1600" b="1" i="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redelijk</a:t>
            </a:r>
            <a:r>
              <a:rPr lang="nl-NL" sz="1600" b="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nl-NL" sz="1600" b="1" i="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goed </a:t>
            </a:r>
            <a:r>
              <a:rPr lang="nl-NL" sz="1600" b="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nl-NL" sz="1600" b="1" i="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niet goed </a:t>
            </a:r>
            <a:r>
              <a:rPr lang="nl-NL" sz="1600" b="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nl-NL" sz="1600" b="1" i="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een beetje</a:t>
            </a:r>
            <a:r>
              <a:rPr lang="nl-NL" sz="1600" b="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a:t>
            </a:r>
          </a:p>
          <a:p>
            <a:endParaRPr lang="nl-NL" sz="1600" b="1"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p>
            <a:pPr lvl="0">
              <a:tabLst>
                <a:tab pos="457200" algn="l"/>
              </a:tabLst>
            </a:pPr>
            <a:r>
              <a:rPr lang="nl-NL" sz="1600" dirty="0">
                <a:solidFill>
                  <a:schemeClr val="bg1"/>
                </a:solidFill>
                <a:ea typeface="MS Mincho" panose="02020609040205080304" pitchFamily="49" charset="-128"/>
              </a:rPr>
              <a:t>3.</a:t>
            </a:r>
            <a:r>
              <a:rPr lang="nl-NL" sz="1600" b="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Smeer bovenop het papier wat stijfsel – weinig (!!) – en nu uitwrijven met je vinger. Ook proeven; vinger aflikken! Schrijf op hoe het smaakt.</a:t>
            </a:r>
            <a:endParaRPr lang="nl-NL" sz="1600" b="1"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p>
            <a:r>
              <a:rPr lang="nl-NL" sz="16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Voorbeeld: “S</a:t>
            </a:r>
            <a:r>
              <a:rPr lang="nl-NL" sz="1600" b="1" i="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tijfsel smaakt naar………………………………………………</a:t>
            </a:r>
          </a:p>
          <a:p>
            <a:endParaRPr lang="nl-NL" sz="1600" b="1"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p>
            <a:pPr lvl="0">
              <a:tabLst>
                <a:tab pos="457200" algn="l"/>
              </a:tabLst>
            </a:pPr>
            <a:r>
              <a:rPr lang="nl-NL" sz="1600" dirty="0">
                <a:solidFill>
                  <a:schemeClr val="bg1"/>
                </a:solidFill>
                <a:ea typeface="MS Mincho" panose="02020609040205080304" pitchFamily="49" charset="-128"/>
              </a:rPr>
              <a:t>4.</a:t>
            </a:r>
            <a:r>
              <a:rPr lang="nl-NL" sz="1600" b="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Dan 1 druppeltje jodium op de stijfsellijm op je papier laten vallen </a:t>
            </a:r>
            <a:r>
              <a:rPr lang="nl-NL" sz="1600" b="0" dirty="0">
                <a:solidFill>
                  <a:schemeClr val="bg1"/>
                </a:solidFill>
                <a:effectLst/>
                <a:latin typeface="Arial" panose="020B0604020202020204" pitchFamily="34" charset="0"/>
                <a:ea typeface="MS Mincho" panose="02020609040205080304" pitchFamily="49" charset="-128"/>
                <a:cs typeface="Arial" panose="020B0604020202020204" pitchFamily="34" charset="0"/>
                <a:sym typeface="Symbol" panose="05050102010706020507" pitchFamily="18" charset="2"/>
              </a:rPr>
              <a:t></a:t>
            </a:r>
            <a:r>
              <a:rPr lang="nl-NL" sz="1600" b="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wat zie je? </a:t>
            </a:r>
            <a:endParaRPr lang="nl-NL" sz="1600" b="1"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p>
            <a:r>
              <a:rPr lang="nl-NL" sz="1600" b="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nl-NL" sz="16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Bijvoorbeeld: “</a:t>
            </a:r>
            <a:r>
              <a:rPr lang="nl-NL" sz="1600" b="1" i="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Als ik jodium druppel op de stijfselklodder zie ik……………………</a:t>
            </a:r>
          </a:p>
          <a:p>
            <a:endParaRPr lang="nl-NL" sz="1600" b="1"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p>
            <a:r>
              <a:rPr lang="nl-NL" sz="1600">
                <a:solidFill>
                  <a:schemeClr val="bg1"/>
                </a:solidFill>
                <a:ea typeface="MS Mincho" panose="02020609040205080304" pitchFamily="49" charset="-128"/>
              </a:rPr>
              <a:t>5</a:t>
            </a:r>
            <a:r>
              <a:rPr lang="nl-NL" sz="1600" dirty="0">
                <a:solidFill>
                  <a:schemeClr val="bg1"/>
                </a:solidFill>
                <a:ea typeface="MS Mincho" panose="02020609040205080304" pitchFamily="49" charset="-128"/>
              </a:rPr>
              <a:t>. </a:t>
            </a:r>
            <a:r>
              <a:rPr lang="nl-NL" sz="1600" b="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Doe nu wat jodium direct op het witte papier (dus </a:t>
            </a:r>
            <a:r>
              <a:rPr lang="nl-NL" sz="1600" b="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zònder</a:t>
            </a:r>
            <a:r>
              <a:rPr lang="nl-NL" sz="1600" b="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stijfsel!) Wat neem je nu waar? </a:t>
            </a:r>
            <a:endParaRPr lang="nl-NL" sz="1600" b="1"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p>
            <a:r>
              <a:rPr lang="nl-NL" sz="16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Voorbeeld: “</a:t>
            </a:r>
            <a:r>
              <a:rPr lang="nl-NL" sz="1600" b="1" i="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Als ik jodium rechtstreeks op het papier druppel (zonder stijfsel) zie ik ………”</a:t>
            </a:r>
          </a:p>
          <a:p>
            <a:endParaRPr lang="nl-NL" sz="1600" b="1"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p>
            <a:r>
              <a:rPr lang="nl-NL" sz="1600" b="1" i="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nl-NL" sz="16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Conclusies: </a:t>
            </a:r>
            <a:endParaRPr lang="nl-NL" sz="1600" b="1"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p>
            <a:r>
              <a:rPr lang="nl-NL" sz="1600" b="1" i="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1.Met jodium die druppelde op de stijfsel heb ik aangetoond dat er ….</a:t>
            </a:r>
            <a:r>
              <a:rPr lang="nl-NL" sz="1600" b="1" dirty="0">
                <a:solidFill>
                  <a:schemeClr val="bg1"/>
                </a:solidFill>
                <a:ea typeface="MS Mincho" panose="02020609040205080304" pitchFamily="49" charset="-128"/>
                <a:cs typeface="Times New Roman" panose="02020603050405020304" pitchFamily="18" charset="0"/>
              </a:rPr>
              <a:t>….. </a:t>
            </a:r>
            <a:r>
              <a:rPr lang="nl-NL" sz="1600" b="1" i="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in het stijfsel zit.</a:t>
            </a:r>
            <a:endParaRPr lang="nl-NL" sz="1600" b="1"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p>
            <a:r>
              <a:rPr lang="nl-NL" sz="1600" b="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nl-NL" sz="1600" b="1" dirty="0">
                <a:solidFill>
                  <a:schemeClr val="bg1"/>
                </a:solidFill>
                <a:ea typeface="MS Mincho" panose="02020609040205080304" pitchFamily="49" charset="-128"/>
                <a:cs typeface="Times New Roman" panose="02020603050405020304" pitchFamily="18" charset="0"/>
              </a:rPr>
              <a:t>2.</a:t>
            </a:r>
            <a:r>
              <a:rPr lang="nl-NL" sz="1600" b="1" dirty="0">
                <a:solidFill>
                  <a:schemeClr val="bg1"/>
                </a:solidFill>
                <a:effectLst/>
                <a:latin typeface="Arial" panose="020B0604020202020204" pitchFamily="34" charset="0"/>
                <a:ea typeface="MS Mincho" panose="02020609040205080304" pitchFamily="49" charset="-128"/>
              </a:rPr>
              <a:t>Vertel nu wat heb je hebt aangetoond met de jodium die druppelde direct op het papier (dus </a:t>
            </a:r>
            <a:r>
              <a:rPr lang="nl-NL" sz="1600" b="1" dirty="0" err="1">
                <a:solidFill>
                  <a:schemeClr val="bg1"/>
                </a:solidFill>
                <a:effectLst/>
                <a:latin typeface="Arial" panose="020B0604020202020204" pitchFamily="34" charset="0"/>
                <a:ea typeface="MS Mincho" panose="02020609040205080304" pitchFamily="49" charset="-128"/>
              </a:rPr>
              <a:t>zònder</a:t>
            </a:r>
            <a:r>
              <a:rPr lang="nl-NL" sz="1600" b="1" dirty="0">
                <a:solidFill>
                  <a:schemeClr val="bg1"/>
                </a:solidFill>
                <a:effectLst/>
                <a:latin typeface="Arial" panose="020B0604020202020204" pitchFamily="34" charset="0"/>
                <a:ea typeface="MS Mincho" panose="02020609040205080304" pitchFamily="49" charset="-128"/>
              </a:rPr>
              <a:t> gebruik van stijfsel)? Wat zat er dus in het papier? </a:t>
            </a:r>
            <a:r>
              <a:rPr lang="nl-NL" sz="1600" b="1" dirty="0">
                <a:solidFill>
                  <a:schemeClr val="bg1"/>
                </a:solidFill>
                <a:ea typeface="MS Mincho" panose="02020609040205080304" pitchFamily="49" charset="-128"/>
              </a:rPr>
              <a:t>Denk na hoe </a:t>
            </a:r>
            <a:r>
              <a:rPr lang="nl-NL" sz="1600" b="1" dirty="0" err="1">
                <a:solidFill>
                  <a:schemeClr val="bg1"/>
                </a:solidFill>
                <a:ea typeface="MS Mincho" panose="02020609040205080304" pitchFamily="49" charset="-128"/>
              </a:rPr>
              <a:t>dàt</a:t>
            </a:r>
            <a:r>
              <a:rPr lang="nl-NL" sz="1600" b="1" dirty="0">
                <a:solidFill>
                  <a:schemeClr val="bg1"/>
                </a:solidFill>
                <a:ea typeface="MS Mincho" panose="02020609040205080304" pitchFamily="49" charset="-128"/>
              </a:rPr>
              <a:t> kan!!</a:t>
            </a:r>
            <a:endParaRPr lang="nl-NL" sz="1600" b="1" dirty="0">
              <a:solidFill>
                <a:schemeClr val="bg1"/>
              </a:solidFill>
            </a:endParaRPr>
          </a:p>
        </p:txBody>
      </p:sp>
    </p:spTree>
    <p:extLst>
      <p:ext uri="{BB962C8B-B14F-4D97-AF65-F5344CB8AC3E}">
        <p14:creationId xmlns:p14="http://schemas.microsoft.com/office/powerpoint/2010/main" val="10496958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Schema_Korrels_t&amp;m_jodium_zetmeel">
            <a:extLst>
              <a:ext uri="{FF2B5EF4-FFF2-40B4-BE49-F238E27FC236}">
                <a16:creationId xmlns:a16="http://schemas.microsoft.com/office/drawing/2014/main" id="{3497D4CE-3688-45AC-A64E-A1FF0EB6C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27" y="1226231"/>
            <a:ext cx="9144000"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397F268E-E4C9-223B-173F-06B4DE5CE27B}"/>
              </a:ext>
            </a:extLst>
          </p:cNvPr>
          <p:cNvSpPr txBox="1"/>
          <p:nvPr/>
        </p:nvSpPr>
        <p:spPr>
          <a:xfrm>
            <a:off x="179512" y="260648"/>
            <a:ext cx="8316416" cy="461665"/>
          </a:xfrm>
          <a:prstGeom prst="rect">
            <a:avLst/>
          </a:prstGeom>
          <a:noFill/>
        </p:spPr>
        <p:txBody>
          <a:bodyPr wrap="square" rtlCol="0">
            <a:spAutoFit/>
          </a:bodyPr>
          <a:lstStyle/>
          <a:p>
            <a:pPr algn="ctr"/>
            <a:r>
              <a:rPr lang="nl-NL" sz="2400" b="1" dirty="0">
                <a:solidFill>
                  <a:schemeClr val="bg1"/>
                </a:solidFill>
              </a:rPr>
              <a:t>Alles wat we tot nu toe gedaan hebben in schema:</a:t>
            </a:r>
          </a:p>
        </p:txBody>
      </p:sp>
      <p:sp>
        <p:nvSpPr>
          <p:cNvPr id="3" name="Tekstvak 2">
            <a:extLst>
              <a:ext uri="{FF2B5EF4-FFF2-40B4-BE49-F238E27FC236}">
                <a16:creationId xmlns:a16="http://schemas.microsoft.com/office/drawing/2014/main" id="{3457FF75-2382-6B3F-9DF9-9BFB416BA739}"/>
              </a:ext>
            </a:extLst>
          </p:cNvPr>
          <p:cNvSpPr txBox="1"/>
          <p:nvPr/>
        </p:nvSpPr>
        <p:spPr>
          <a:xfrm>
            <a:off x="827584" y="1772816"/>
            <a:ext cx="792088" cy="307777"/>
          </a:xfrm>
          <a:prstGeom prst="rect">
            <a:avLst/>
          </a:prstGeom>
          <a:noFill/>
        </p:spPr>
        <p:txBody>
          <a:bodyPr wrap="square" rtlCol="0">
            <a:spAutoFit/>
          </a:bodyPr>
          <a:lstStyle/>
          <a:p>
            <a:r>
              <a:rPr lang="nl-NL" sz="1400" b="1" dirty="0"/>
              <a:t>Proef 2</a:t>
            </a:r>
          </a:p>
        </p:txBody>
      </p:sp>
      <p:sp>
        <p:nvSpPr>
          <p:cNvPr id="4" name="Tekstvak 3">
            <a:extLst>
              <a:ext uri="{FF2B5EF4-FFF2-40B4-BE49-F238E27FC236}">
                <a16:creationId xmlns:a16="http://schemas.microsoft.com/office/drawing/2014/main" id="{99108FA1-FC72-D055-FAAB-9F26E616CF91}"/>
              </a:ext>
            </a:extLst>
          </p:cNvPr>
          <p:cNvSpPr txBox="1"/>
          <p:nvPr/>
        </p:nvSpPr>
        <p:spPr>
          <a:xfrm>
            <a:off x="3005572" y="1742038"/>
            <a:ext cx="2664296" cy="369332"/>
          </a:xfrm>
          <a:prstGeom prst="rect">
            <a:avLst/>
          </a:prstGeom>
          <a:noFill/>
        </p:spPr>
        <p:txBody>
          <a:bodyPr wrap="square" rtlCol="0">
            <a:spAutoFit/>
          </a:bodyPr>
          <a:lstStyle/>
          <a:p>
            <a:r>
              <a:rPr lang="nl-NL" b="1" dirty="0"/>
              <a:t>Proef 3=            zeven</a:t>
            </a:r>
          </a:p>
        </p:txBody>
      </p:sp>
      <p:sp>
        <p:nvSpPr>
          <p:cNvPr id="5" name="Tekstvak 4">
            <a:extLst>
              <a:ext uri="{FF2B5EF4-FFF2-40B4-BE49-F238E27FC236}">
                <a16:creationId xmlns:a16="http://schemas.microsoft.com/office/drawing/2014/main" id="{0CAF0BE7-00D7-CC91-9559-106FDBAAE645}"/>
              </a:ext>
            </a:extLst>
          </p:cNvPr>
          <p:cNvSpPr txBox="1"/>
          <p:nvPr/>
        </p:nvSpPr>
        <p:spPr>
          <a:xfrm>
            <a:off x="7064400" y="1742038"/>
            <a:ext cx="1278904" cy="338554"/>
          </a:xfrm>
          <a:prstGeom prst="rect">
            <a:avLst/>
          </a:prstGeom>
          <a:noFill/>
        </p:spPr>
        <p:txBody>
          <a:bodyPr wrap="square" rtlCol="0">
            <a:spAutoFit/>
          </a:bodyPr>
          <a:lstStyle/>
          <a:p>
            <a:r>
              <a:rPr lang="nl-NL" sz="1600" b="1" dirty="0"/>
              <a:t>Proef 4a</a:t>
            </a:r>
          </a:p>
        </p:txBody>
      </p:sp>
      <p:sp>
        <p:nvSpPr>
          <p:cNvPr id="6" name="Tekstvak 5">
            <a:extLst>
              <a:ext uri="{FF2B5EF4-FFF2-40B4-BE49-F238E27FC236}">
                <a16:creationId xmlns:a16="http://schemas.microsoft.com/office/drawing/2014/main" id="{D812DC38-38AB-C57E-9B3C-BDE0004AE278}"/>
              </a:ext>
            </a:extLst>
          </p:cNvPr>
          <p:cNvSpPr txBox="1"/>
          <p:nvPr/>
        </p:nvSpPr>
        <p:spPr>
          <a:xfrm>
            <a:off x="611560" y="3212976"/>
            <a:ext cx="2339752" cy="338554"/>
          </a:xfrm>
          <a:prstGeom prst="rect">
            <a:avLst/>
          </a:prstGeom>
          <a:noFill/>
        </p:spPr>
        <p:txBody>
          <a:bodyPr wrap="square" rtlCol="0">
            <a:spAutoFit/>
          </a:bodyPr>
          <a:lstStyle/>
          <a:p>
            <a:r>
              <a:rPr lang="nl-NL" sz="1600" b="1" dirty="0"/>
              <a:t>Proef 4b</a:t>
            </a:r>
          </a:p>
        </p:txBody>
      </p:sp>
      <p:sp>
        <p:nvSpPr>
          <p:cNvPr id="7" name="Tekstvak 6">
            <a:extLst>
              <a:ext uri="{FF2B5EF4-FFF2-40B4-BE49-F238E27FC236}">
                <a16:creationId xmlns:a16="http://schemas.microsoft.com/office/drawing/2014/main" id="{ED730092-5500-A6E8-3C53-BEBEC6538DB2}"/>
              </a:ext>
            </a:extLst>
          </p:cNvPr>
          <p:cNvSpPr txBox="1"/>
          <p:nvPr/>
        </p:nvSpPr>
        <p:spPr>
          <a:xfrm>
            <a:off x="2123728" y="3667389"/>
            <a:ext cx="2952328" cy="338554"/>
          </a:xfrm>
          <a:prstGeom prst="rect">
            <a:avLst/>
          </a:prstGeom>
          <a:noFill/>
        </p:spPr>
        <p:txBody>
          <a:bodyPr wrap="square" rtlCol="0">
            <a:spAutoFit/>
          </a:bodyPr>
          <a:lstStyle/>
          <a:p>
            <a:r>
              <a:rPr lang="nl-NL" sz="1600" b="1" dirty="0"/>
              <a:t>Proef 5a en 5b</a:t>
            </a:r>
          </a:p>
        </p:txBody>
      </p:sp>
      <p:sp>
        <p:nvSpPr>
          <p:cNvPr id="8" name="Tekstvak 7">
            <a:extLst>
              <a:ext uri="{FF2B5EF4-FFF2-40B4-BE49-F238E27FC236}">
                <a16:creationId xmlns:a16="http://schemas.microsoft.com/office/drawing/2014/main" id="{86D408B2-2707-CD95-E2E1-0221F9AC1383}"/>
              </a:ext>
            </a:extLst>
          </p:cNvPr>
          <p:cNvSpPr txBox="1"/>
          <p:nvPr/>
        </p:nvSpPr>
        <p:spPr>
          <a:xfrm>
            <a:off x="6084168" y="2918559"/>
            <a:ext cx="1728192" cy="338554"/>
          </a:xfrm>
          <a:prstGeom prst="rect">
            <a:avLst/>
          </a:prstGeom>
          <a:noFill/>
        </p:spPr>
        <p:txBody>
          <a:bodyPr wrap="square" rtlCol="0">
            <a:spAutoFit/>
          </a:bodyPr>
          <a:lstStyle/>
          <a:p>
            <a:r>
              <a:rPr lang="nl-NL" sz="1600" b="1" dirty="0"/>
              <a:t>Proef 6</a:t>
            </a:r>
          </a:p>
        </p:txBody>
      </p:sp>
      <p:sp>
        <p:nvSpPr>
          <p:cNvPr id="9" name="Tekstvak 8">
            <a:extLst>
              <a:ext uri="{FF2B5EF4-FFF2-40B4-BE49-F238E27FC236}">
                <a16:creationId xmlns:a16="http://schemas.microsoft.com/office/drawing/2014/main" id="{7CD4F801-C8ED-7738-FA67-687876A459EE}"/>
              </a:ext>
            </a:extLst>
          </p:cNvPr>
          <p:cNvSpPr txBox="1"/>
          <p:nvPr/>
        </p:nvSpPr>
        <p:spPr>
          <a:xfrm>
            <a:off x="7235611" y="3326440"/>
            <a:ext cx="2084949" cy="584775"/>
          </a:xfrm>
          <a:prstGeom prst="rect">
            <a:avLst/>
          </a:prstGeom>
          <a:noFill/>
        </p:spPr>
        <p:txBody>
          <a:bodyPr wrap="square" rtlCol="0">
            <a:spAutoFit/>
          </a:bodyPr>
          <a:lstStyle/>
          <a:p>
            <a:r>
              <a:rPr lang="nl-NL" sz="1600" b="1" dirty="0"/>
              <a:t>met jodium als indicator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09_VierElementen_februari2013">
            <a:extLst>
              <a:ext uri="{FF2B5EF4-FFF2-40B4-BE49-F238E27FC236}">
                <a16:creationId xmlns:a16="http://schemas.microsoft.com/office/drawing/2014/main" id="{9B95028D-82DE-474B-92A2-9039CCF06B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0"/>
            <a:ext cx="8027988"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4" descr="10_SamenvattendSchema_MeelZetmeel">
            <a:extLst>
              <a:ext uri="{FF2B5EF4-FFF2-40B4-BE49-F238E27FC236}">
                <a16:creationId xmlns:a16="http://schemas.microsoft.com/office/drawing/2014/main" id="{7D6CD027-BFC8-478E-A626-1184E3570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6308725"/>
            <a:ext cx="212407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60D92B6C-D399-22F8-0A01-875AF13B9505}"/>
              </a:ext>
            </a:extLst>
          </p:cNvPr>
          <p:cNvSpPr txBox="1"/>
          <p:nvPr/>
        </p:nvSpPr>
        <p:spPr>
          <a:xfrm>
            <a:off x="107504" y="0"/>
            <a:ext cx="8928992" cy="7848302"/>
          </a:xfrm>
          <a:prstGeom prst="rect">
            <a:avLst/>
          </a:prstGeom>
          <a:noFill/>
        </p:spPr>
        <p:txBody>
          <a:bodyPr wrap="square" rtlCol="0">
            <a:spAutoFit/>
          </a:bodyPr>
          <a:lstStyle/>
          <a:p>
            <a:r>
              <a:rPr lang="nl-NL" b="1" dirty="0">
                <a:solidFill>
                  <a:schemeClr val="bg1"/>
                </a:solidFill>
              </a:rPr>
              <a:t>Proef 8 – “De jodium – speeksel proef” (L</a:t>
            </a:r>
            <a:r>
              <a:rPr lang="nl-NL" b="1">
                <a:solidFill>
                  <a:schemeClr val="bg1"/>
                </a:solidFill>
              </a:rPr>
              <a:t>eerlinginstructies</a:t>
            </a:r>
            <a:r>
              <a:rPr lang="nl-NL" b="1" dirty="0">
                <a:solidFill>
                  <a:schemeClr val="bg1"/>
                </a:solidFill>
              </a:rPr>
              <a:t>. Lees aandachtig!!!)</a:t>
            </a:r>
          </a:p>
          <a:p>
            <a:endParaRPr lang="nl-NL" dirty="0">
              <a:solidFill>
                <a:schemeClr val="bg1"/>
              </a:solidFill>
            </a:endParaRPr>
          </a:p>
          <a:p>
            <a:r>
              <a:rPr lang="nl-NL" b="1" u="sng" dirty="0">
                <a:solidFill>
                  <a:schemeClr val="bg1"/>
                </a:solidFill>
              </a:rPr>
              <a:t>Benodigdheden:</a:t>
            </a:r>
          </a:p>
          <a:p>
            <a:pPr marL="285750" indent="-285750">
              <a:buFont typeface="Arial" panose="020B0604020202020204" pitchFamily="34" charset="0"/>
              <a:buChar char="•"/>
            </a:pPr>
            <a:r>
              <a:rPr lang="nl-NL" dirty="0">
                <a:solidFill>
                  <a:schemeClr val="bg1"/>
                </a:solidFill>
              </a:rPr>
              <a:t>Reageerbuisrekje met drie reageerbuisjes. </a:t>
            </a:r>
          </a:p>
          <a:p>
            <a:pPr marL="285750" indent="-285750">
              <a:buFont typeface="Arial" panose="020B0604020202020204" pitchFamily="34" charset="0"/>
              <a:buChar char="•"/>
            </a:pPr>
            <a:r>
              <a:rPr lang="nl-NL" dirty="0" err="1">
                <a:solidFill>
                  <a:schemeClr val="bg1"/>
                </a:solidFill>
              </a:rPr>
              <a:t>Één</a:t>
            </a:r>
            <a:r>
              <a:rPr lang="nl-NL" dirty="0">
                <a:solidFill>
                  <a:schemeClr val="bg1"/>
                </a:solidFill>
              </a:rPr>
              <a:t> buisje is gevuld met water, ca. 2 vingerdiktes hoog. </a:t>
            </a:r>
          </a:p>
          <a:p>
            <a:pPr marL="285750" indent="-285750">
              <a:buFont typeface="Arial" panose="020B0604020202020204" pitchFamily="34" charset="0"/>
              <a:buChar char="•"/>
            </a:pPr>
            <a:r>
              <a:rPr lang="nl-NL" dirty="0">
                <a:solidFill>
                  <a:schemeClr val="bg1"/>
                </a:solidFill>
              </a:rPr>
              <a:t>De andere twee buisjes met 2 vingerdiktes hoog </a:t>
            </a:r>
            <a:r>
              <a:rPr lang="nl-NL" b="1" u="sng" dirty="0">
                <a:solidFill>
                  <a:schemeClr val="bg1"/>
                </a:solidFill>
              </a:rPr>
              <a:t>verdund</a:t>
            </a:r>
            <a:r>
              <a:rPr lang="nl-NL" dirty="0">
                <a:solidFill>
                  <a:schemeClr val="bg1"/>
                </a:solidFill>
              </a:rPr>
              <a:t> stijfselwater</a:t>
            </a:r>
          </a:p>
          <a:p>
            <a:pPr marL="285750" indent="-285750">
              <a:buFont typeface="Arial" panose="020B0604020202020204" pitchFamily="34" charset="0"/>
              <a:buChar char="•"/>
            </a:pPr>
            <a:r>
              <a:rPr lang="nl-NL" dirty="0">
                <a:solidFill>
                  <a:schemeClr val="bg1"/>
                </a:solidFill>
              </a:rPr>
              <a:t>Flesje jodium</a:t>
            </a:r>
          </a:p>
          <a:p>
            <a:pPr marL="285750" indent="-285750">
              <a:buFont typeface="Arial" panose="020B0604020202020204" pitchFamily="34" charset="0"/>
              <a:buChar char="•"/>
            </a:pPr>
            <a:endParaRPr lang="nl-NL" dirty="0">
              <a:solidFill>
                <a:schemeClr val="bg1"/>
              </a:solidFill>
            </a:endParaRPr>
          </a:p>
          <a:p>
            <a:r>
              <a:rPr lang="nl-NL" b="1" u="sng" dirty="0">
                <a:solidFill>
                  <a:schemeClr val="bg1"/>
                </a:solidFill>
              </a:rPr>
              <a:t>Waarneming:</a:t>
            </a:r>
          </a:p>
          <a:p>
            <a:pPr marL="342900" indent="-342900">
              <a:buAutoNum type="arabicPeriod"/>
            </a:pPr>
            <a:r>
              <a:rPr lang="nl-NL" dirty="0">
                <a:solidFill>
                  <a:schemeClr val="bg1"/>
                </a:solidFill>
              </a:rPr>
              <a:t>Laat in het buisje met water voorzichtig 1 druppel jodium vallen. </a:t>
            </a:r>
          </a:p>
          <a:p>
            <a:r>
              <a:rPr lang="nl-NL" dirty="0">
                <a:solidFill>
                  <a:schemeClr val="bg1"/>
                </a:solidFill>
              </a:rPr>
              <a:t>     (Je weet al: het krijgt jodiumkleur. Geen reactie! Dient alleen om te vergelijken.)</a:t>
            </a:r>
          </a:p>
          <a:p>
            <a:pPr marL="342900" indent="-342900">
              <a:buAutoNum type="arabicPeriod"/>
            </a:pPr>
            <a:endParaRPr lang="nl-NL" dirty="0">
              <a:solidFill>
                <a:schemeClr val="bg1"/>
              </a:solidFill>
            </a:endParaRPr>
          </a:p>
          <a:p>
            <a:r>
              <a:rPr lang="nl-NL" dirty="0">
                <a:solidFill>
                  <a:schemeClr val="bg1"/>
                </a:solidFill>
              </a:rPr>
              <a:t>2. Laat in de beide buisjes met stijfselwater ook een druppel jodium vallen. </a:t>
            </a:r>
          </a:p>
          <a:p>
            <a:r>
              <a:rPr lang="nl-NL" dirty="0">
                <a:solidFill>
                  <a:schemeClr val="bg1"/>
                </a:solidFill>
              </a:rPr>
              <a:t>    (Je weet al: het kleurt paars-zwart dus heb je zetmeel aangetoond)</a:t>
            </a:r>
          </a:p>
          <a:p>
            <a:pPr marL="342900" indent="-342900">
              <a:buAutoNum type="arabicPeriod"/>
            </a:pPr>
            <a:endParaRPr lang="nl-NL" dirty="0">
              <a:solidFill>
                <a:schemeClr val="bg1"/>
              </a:solidFill>
            </a:endParaRPr>
          </a:p>
          <a:p>
            <a:r>
              <a:rPr lang="nl-NL" dirty="0">
                <a:solidFill>
                  <a:schemeClr val="bg1"/>
                </a:solidFill>
              </a:rPr>
              <a:t>3. Nu neemt ieder een buisje met paars-zwart verdund stijfselwater met jodium en doet daarin spuug. Ja, echt, spuug!! Een heel veel. Verzamel je speeksel in je mond en doe een kloddertje spuug in het buisje. Doe dit zeker een kwartier </a:t>
            </a:r>
            <a:r>
              <a:rPr lang="nl-NL" dirty="0" err="1">
                <a:solidFill>
                  <a:schemeClr val="bg1"/>
                </a:solidFill>
              </a:rPr>
              <a:t>langl</a:t>
            </a:r>
            <a:r>
              <a:rPr lang="nl-NL" dirty="0">
                <a:solidFill>
                  <a:schemeClr val="bg1"/>
                </a:solidFill>
              </a:rPr>
              <a:t>!</a:t>
            </a:r>
          </a:p>
          <a:p>
            <a:pPr marL="342900" indent="-342900">
              <a:buAutoNum type="arabicPeriod"/>
            </a:pPr>
            <a:endParaRPr lang="nl-NL" dirty="0">
              <a:solidFill>
                <a:schemeClr val="bg1"/>
              </a:solidFill>
            </a:endParaRPr>
          </a:p>
          <a:p>
            <a:r>
              <a:rPr lang="nl-NL" dirty="0">
                <a:solidFill>
                  <a:schemeClr val="bg1"/>
                </a:solidFill>
              </a:rPr>
              <a:t>4. Kijk goed of er in het reageerbuisje na een tijdje iets verandert.</a:t>
            </a:r>
          </a:p>
          <a:p>
            <a:endParaRPr lang="nl-NL" dirty="0">
              <a:solidFill>
                <a:schemeClr val="bg1"/>
              </a:solidFill>
            </a:endParaRPr>
          </a:p>
          <a:p>
            <a:r>
              <a:rPr lang="nl-NL" b="1" u="sng" dirty="0">
                <a:solidFill>
                  <a:schemeClr val="bg1"/>
                </a:solidFill>
              </a:rPr>
              <a:t>Conclusie: </a:t>
            </a:r>
          </a:p>
          <a:p>
            <a:r>
              <a:rPr lang="nl-NL" dirty="0">
                <a:solidFill>
                  <a:schemeClr val="bg1"/>
                </a:solidFill>
              </a:rPr>
              <a:t>Denk alvast na over wat deze verandering zou kunnen betekenen! We gaan dit uiteraard bespreken!</a:t>
            </a:r>
          </a:p>
          <a:p>
            <a:pPr marL="285750" indent="-285750">
              <a:buFont typeface="Arial" panose="020B0604020202020204" pitchFamily="34" charset="0"/>
              <a:buChar char="•"/>
            </a:pPr>
            <a:endParaRPr lang="nl-NL" dirty="0">
              <a:solidFill>
                <a:schemeClr val="bg1"/>
              </a:solidFill>
            </a:endParaRPr>
          </a:p>
          <a:p>
            <a:endParaRPr lang="nl-NL" dirty="0">
              <a:solidFill>
                <a:schemeClr val="bg1"/>
              </a:solidFill>
            </a:endParaRPr>
          </a:p>
          <a:p>
            <a:endParaRPr lang="nl-NL" dirty="0">
              <a:solidFill>
                <a:schemeClr val="bg1"/>
              </a:solidFill>
            </a:endParaRPr>
          </a:p>
        </p:txBody>
      </p:sp>
    </p:spTree>
    <p:extLst>
      <p:ext uri="{BB962C8B-B14F-4D97-AF65-F5344CB8AC3E}">
        <p14:creationId xmlns:p14="http://schemas.microsoft.com/office/powerpoint/2010/main" val="425856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P1000775">
            <a:extLst>
              <a:ext uri="{FF2B5EF4-FFF2-40B4-BE49-F238E27FC236}">
                <a16:creationId xmlns:a16="http://schemas.microsoft.com/office/drawing/2014/main" id="{17F22BA5-02A1-425A-AB07-D9499232F8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385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6">
            <a:extLst>
              <a:ext uri="{FF2B5EF4-FFF2-40B4-BE49-F238E27FC236}">
                <a16:creationId xmlns:a16="http://schemas.microsoft.com/office/drawing/2014/main" id="{DE07E93C-6C1E-44C5-9308-55CA311C6D9C}"/>
              </a:ext>
            </a:extLst>
          </p:cNvPr>
          <p:cNvSpPr txBox="1">
            <a:spLocks noChangeArrowheads="1"/>
          </p:cNvSpPr>
          <p:nvPr/>
        </p:nvSpPr>
        <p:spPr bwMode="auto">
          <a:xfrm>
            <a:off x="5292080" y="4797152"/>
            <a:ext cx="5040313"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l-NL" altLang="nl-NL" sz="2400" b="1" dirty="0">
                <a:solidFill>
                  <a:schemeClr val="bg1"/>
                </a:solidFill>
              </a:rPr>
              <a:t>Proef 8 – </a:t>
            </a:r>
          </a:p>
          <a:p>
            <a:pPr eaLnBrk="1" hangingPunct="1">
              <a:spcBef>
                <a:spcPct val="50000"/>
              </a:spcBef>
              <a:buFontTx/>
              <a:buNone/>
            </a:pPr>
            <a:r>
              <a:rPr lang="nl-NL" altLang="nl-NL" sz="2400" b="1" dirty="0">
                <a:solidFill>
                  <a:schemeClr val="bg1"/>
                </a:solidFill>
              </a:rPr>
              <a:t>De jodium-speekselproef</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P1000775">
            <a:extLst>
              <a:ext uri="{FF2B5EF4-FFF2-40B4-BE49-F238E27FC236}">
                <a16:creationId xmlns:a16="http://schemas.microsoft.com/office/drawing/2014/main" id="{17F22BA5-02A1-425A-AB07-D9499232F8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79875"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5" descr="01_JodiumSpeekselProef">
            <a:extLst>
              <a:ext uri="{FF2B5EF4-FFF2-40B4-BE49-F238E27FC236}">
                <a16:creationId xmlns:a16="http://schemas.microsoft.com/office/drawing/2014/main" id="{0DED1FE5-A8A5-42C8-8F8F-290C7D588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8550" y="0"/>
            <a:ext cx="4235450"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6">
            <a:extLst>
              <a:ext uri="{FF2B5EF4-FFF2-40B4-BE49-F238E27FC236}">
                <a16:creationId xmlns:a16="http://schemas.microsoft.com/office/drawing/2014/main" id="{DE07E93C-6C1E-44C5-9308-55CA311C6D9C}"/>
              </a:ext>
            </a:extLst>
          </p:cNvPr>
          <p:cNvSpPr txBox="1">
            <a:spLocks noChangeArrowheads="1"/>
          </p:cNvSpPr>
          <p:nvPr/>
        </p:nvSpPr>
        <p:spPr bwMode="auto">
          <a:xfrm>
            <a:off x="5003800" y="5589588"/>
            <a:ext cx="5040313"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l-NL" altLang="nl-NL" sz="2400" b="1">
                <a:solidFill>
                  <a:schemeClr val="bg1"/>
                </a:solidFill>
              </a:rPr>
              <a:t>Proef 8 – </a:t>
            </a:r>
          </a:p>
          <a:p>
            <a:pPr eaLnBrk="1" hangingPunct="1">
              <a:spcBef>
                <a:spcPct val="50000"/>
              </a:spcBef>
              <a:buFontTx/>
              <a:buNone/>
            </a:pPr>
            <a:r>
              <a:rPr lang="nl-NL" altLang="nl-NL" sz="2400" b="1">
                <a:solidFill>
                  <a:schemeClr val="bg1"/>
                </a:solidFill>
              </a:rPr>
              <a:t>De jodium-speekselproef</a:t>
            </a:r>
          </a:p>
        </p:txBody>
      </p:sp>
    </p:spTree>
    <p:extLst>
      <p:ext uri="{BB962C8B-B14F-4D97-AF65-F5344CB8AC3E}">
        <p14:creationId xmlns:p14="http://schemas.microsoft.com/office/powerpoint/2010/main" val="1960414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Proef_08_JodiumSpeeksel">
            <a:extLst>
              <a:ext uri="{FF2B5EF4-FFF2-40B4-BE49-F238E27FC236}">
                <a16:creationId xmlns:a16="http://schemas.microsoft.com/office/drawing/2014/main" id="{079E5FA7-1073-46EE-9AA3-906C3DE8CC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30700"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5" descr="01_JodiumSpeekselProef">
            <a:extLst>
              <a:ext uri="{FF2B5EF4-FFF2-40B4-BE49-F238E27FC236}">
                <a16:creationId xmlns:a16="http://schemas.microsoft.com/office/drawing/2014/main" id="{84F7B030-E721-4AA2-BEC4-D703FF97A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5175" y="0"/>
            <a:ext cx="4568825"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6">
            <a:extLst>
              <a:ext uri="{FF2B5EF4-FFF2-40B4-BE49-F238E27FC236}">
                <a16:creationId xmlns:a16="http://schemas.microsoft.com/office/drawing/2014/main" id="{03EFA903-FC73-484B-BBEF-3853AC02B4E0}"/>
              </a:ext>
            </a:extLst>
          </p:cNvPr>
          <p:cNvSpPr txBox="1">
            <a:spLocks noChangeArrowheads="1"/>
          </p:cNvSpPr>
          <p:nvPr/>
        </p:nvSpPr>
        <p:spPr bwMode="auto">
          <a:xfrm>
            <a:off x="4643438" y="6003925"/>
            <a:ext cx="4500562"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l-NL" altLang="nl-NL" sz="2000" b="1">
                <a:solidFill>
                  <a:schemeClr val="bg1"/>
                </a:solidFill>
              </a:rPr>
              <a:t>Proef 8, </a:t>
            </a:r>
          </a:p>
          <a:p>
            <a:pPr eaLnBrk="1" hangingPunct="1">
              <a:spcBef>
                <a:spcPct val="50000"/>
              </a:spcBef>
              <a:buFontTx/>
              <a:buNone/>
            </a:pPr>
            <a:r>
              <a:rPr lang="nl-NL" altLang="nl-NL" sz="2000" b="1">
                <a:solidFill>
                  <a:schemeClr val="bg1"/>
                </a:solidFill>
              </a:rPr>
              <a:t>De jodium-speekselproef</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a:extLst>
              <a:ext uri="{FF2B5EF4-FFF2-40B4-BE49-F238E27FC236}">
                <a16:creationId xmlns:a16="http://schemas.microsoft.com/office/drawing/2014/main" id="{7ADFEB14-E96E-4672-8CBE-238AEA440B1C}"/>
              </a:ext>
            </a:extLst>
          </p:cNvPr>
          <p:cNvSpPr txBox="1">
            <a:spLocks noChangeArrowheads="1"/>
          </p:cNvSpPr>
          <p:nvPr/>
        </p:nvSpPr>
        <p:spPr bwMode="auto">
          <a:xfrm>
            <a:off x="0" y="0"/>
            <a:ext cx="8964613" cy="698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cs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cs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cs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nl-NL" altLang="nl-NL" sz="2800" b="1" dirty="0">
                <a:solidFill>
                  <a:schemeClr val="bg1"/>
                </a:solidFill>
              </a:rPr>
              <a:t>Drie soorten oplossingen</a:t>
            </a:r>
          </a:p>
          <a:p>
            <a:pPr eaLnBrk="1" hangingPunct="1">
              <a:spcBef>
                <a:spcPct val="0"/>
              </a:spcBef>
              <a:buFontTx/>
              <a:buNone/>
            </a:pPr>
            <a:endParaRPr lang="nl-NL" altLang="nl-NL" sz="2800" b="1" dirty="0">
              <a:solidFill>
                <a:schemeClr val="bg1"/>
              </a:solidFill>
            </a:endParaRPr>
          </a:p>
          <a:p>
            <a:pPr eaLnBrk="1" hangingPunct="1">
              <a:spcBef>
                <a:spcPct val="0"/>
              </a:spcBef>
              <a:buFontTx/>
              <a:buNone/>
            </a:pPr>
            <a:r>
              <a:rPr lang="nl-NL" altLang="nl-NL" sz="2800" b="1" dirty="0">
                <a:solidFill>
                  <a:schemeClr val="bg1"/>
                </a:solidFill>
              </a:rPr>
              <a:t>1. Heldere oplossing: alle deeltjes zijn opgelost. Bijv. suiker water.</a:t>
            </a:r>
          </a:p>
          <a:p>
            <a:pPr eaLnBrk="1" hangingPunct="1">
              <a:spcBef>
                <a:spcPct val="0"/>
              </a:spcBef>
              <a:buFontTx/>
              <a:buNone/>
            </a:pPr>
            <a:endParaRPr lang="nl-NL" altLang="nl-NL" sz="2800" b="1" dirty="0">
              <a:solidFill>
                <a:schemeClr val="bg1"/>
              </a:solidFill>
            </a:endParaRPr>
          </a:p>
          <a:p>
            <a:pPr eaLnBrk="1" hangingPunct="1">
              <a:spcBef>
                <a:spcPct val="0"/>
              </a:spcBef>
              <a:buFontTx/>
              <a:buNone/>
            </a:pPr>
            <a:r>
              <a:rPr lang="nl-NL" altLang="nl-NL" sz="2800" b="1" dirty="0">
                <a:solidFill>
                  <a:schemeClr val="bg1"/>
                </a:solidFill>
              </a:rPr>
              <a:t>2. Troebele oplossing, waarbij deeltjes blijven zweven en niet door een filterpapiertje gaan. Zo’n oplossing heet een </a:t>
            </a:r>
            <a:r>
              <a:rPr lang="nl-NL" altLang="nl-NL" sz="2800" b="1" u="sng" dirty="0">
                <a:solidFill>
                  <a:schemeClr val="bg1"/>
                </a:solidFill>
              </a:rPr>
              <a:t>emulsie</a:t>
            </a:r>
            <a:r>
              <a:rPr lang="nl-NL" altLang="nl-NL" sz="2800" b="1" dirty="0">
                <a:solidFill>
                  <a:schemeClr val="bg1"/>
                </a:solidFill>
              </a:rPr>
              <a:t> (of colloïdale oplossing). Bijv. stijfselwater, melk, verf.</a:t>
            </a:r>
          </a:p>
          <a:p>
            <a:pPr eaLnBrk="1" hangingPunct="1">
              <a:spcBef>
                <a:spcPct val="0"/>
              </a:spcBef>
              <a:buFontTx/>
              <a:buNone/>
            </a:pPr>
            <a:r>
              <a:rPr lang="nl-NL" altLang="nl-NL" sz="2800" b="1" dirty="0">
                <a:solidFill>
                  <a:schemeClr val="bg1"/>
                </a:solidFill>
              </a:rPr>
              <a:t>   Emulsies met heel weinig water zijn boter en margarine!</a:t>
            </a:r>
          </a:p>
          <a:p>
            <a:pPr eaLnBrk="1" hangingPunct="1">
              <a:spcBef>
                <a:spcPct val="0"/>
              </a:spcBef>
              <a:buFontTx/>
              <a:buNone/>
            </a:pPr>
            <a:endParaRPr lang="nl-NL" altLang="nl-NL" sz="2800" b="1" dirty="0">
              <a:solidFill>
                <a:schemeClr val="bg1"/>
              </a:solidFill>
            </a:endParaRPr>
          </a:p>
          <a:p>
            <a:pPr eaLnBrk="1" hangingPunct="1">
              <a:spcBef>
                <a:spcPct val="0"/>
              </a:spcBef>
              <a:buFontTx/>
              <a:buNone/>
            </a:pPr>
            <a:r>
              <a:rPr lang="nl-NL" altLang="nl-NL" sz="2800" b="1" dirty="0">
                <a:solidFill>
                  <a:schemeClr val="bg1"/>
                </a:solidFill>
              </a:rPr>
              <a:t>3.	Een oplossing waarbij de deeltjes nog groter zijn en naar de bodem zinken. Zo’n oplossing heet een </a:t>
            </a:r>
            <a:r>
              <a:rPr lang="nl-NL" altLang="nl-NL" sz="2800" b="1" u="sng" dirty="0">
                <a:solidFill>
                  <a:schemeClr val="bg1"/>
                </a:solidFill>
              </a:rPr>
              <a:t>suspensie. </a:t>
            </a:r>
            <a:r>
              <a:rPr lang="nl-NL" altLang="nl-NL" sz="2800" b="1" dirty="0">
                <a:solidFill>
                  <a:schemeClr val="bg1"/>
                </a:solidFill>
              </a:rPr>
              <a:t>Bijv. Zetmeel in water en kalkpoeder in water.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Proef_09_ZetmeelEnVuur_Foto">
            <a:extLst>
              <a:ext uri="{FF2B5EF4-FFF2-40B4-BE49-F238E27FC236}">
                <a16:creationId xmlns:a16="http://schemas.microsoft.com/office/drawing/2014/main" id="{C625E765-4EA1-45D4-941E-1688AF29C1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0"/>
            <a:ext cx="5149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5">
            <a:extLst>
              <a:ext uri="{FF2B5EF4-FFF2-40B4-BE49-F238E27FC236}">
                <a16:creationId xmlns:a16="http://schemas.microsoft.com/office/drawing/2014/main" id="{111D3E49-70A2-49C5-B22B-9A83E7766D23}"/>
              </a:ext>
            </a:extLst>
          </p:cNvPr>
          <p:cNvSpPr txBox="1">
            <a:spLocks noChangeArrowheads="1"/>
          </p:cNvSpPr>
          <p:nvPr/>
        </p:nvSpPr>
        <p:spPr bwMode="auto">
          <a:xfrm>
            <a:off x="2268538" y="5734050"/>
            <a:ext cx="4464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l-NL" altLang="nl-NL" sz="2400" b="1">
                <a:solidFill>
                  <a:schemeClr val="bg1"/>
                </a:solidFill>
              </a:rPr>
              <a:t>Proef 9, “Zetmeel en vuur”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Afbeelding 2">
            <a:extLst>
              <a:ext uri="{FF2B5EF4-FFF2-40B4-BE49-F238E27FC236}">
                <a16:creationId xmlns:a16="http://schemas.microsoft.com/office/drawing/2014/main" id="{C7D2BAA1-5FF8-4649-B01F-CB357E3BFD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988" y="0"/>
            <a:ext cx="7312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ZetmeelEnVuur_juni2015">
            <a:extLst>
              <a:ext uri="{FF2B5EF4-FFF2-40B4-BE49-F238E27FC236}">
                <a16:creationId xmlns:a16="http://schemas.microsoft.com/office/drawing/2014/main" id="{D9D1A6DC-2CBB-44BA-BF7D-21D078DE2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18013"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4" descr="Proef_09_ZetmeelEnVuur_Bordtekening">
            <a:extLst>
              <a:ext uri="{FF2B5EF4-FFF2-40B4-BE49-F238E27FC236}">
                <a16:creationId xmlns:a16="http://schemas.microsoft.com/office/drawing/2014/main" id="{6D463296-F47C-4D3E-BDA8-50D1C2884A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3925" y="0"/>
            <a:ext cx="4410075"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6">
            <a:extLst>
              <a:ext uri="{FF2B5EF4-FFF2-40B4-BE49-F238E27FC236}">
                <a16:creationId xmlns:a16="http://schemas.microsoft.com/office/drawing/2014/main" id="{B7B1E147-2243-4154-9AB5-5FCF94796662}"/>
              </a:ext>
            </a:extLst>
          </p:cNvPr>
          <p:cNvSpPr>
            <a:spLocks noChangeArrowheads="1"/>
          </p:cNvSpPr>
          <p:nvPr/>
        </p:nvSpPr>
        <p:spPr bwMode="auto">
          <a:xfrm>
            <a:off x="0" y="-495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nl-NL" altLang="nl-NL" sz="1800"/>
          </a:p>
        </p:txBody>
      </p:sp>
      <p:sp>
        <p:nvSpPr>
          <p:cNvPr id="32773" name="Rectangle 7">
            <a:extLst>
              <a:ext uri="{FF2B5EF4-FFF2-40B4-BE49-F238E27FC236}">
                <a16:creationId xmlns:a16="http://schemas.microsoft.com/office/drawing/2014/main" id="{537A2C3A-AE36-40E1-A052-FC8AAD8D9123}"/>
              </a:ext>
            </a:extLst>
          </p:cNvPr>
          <p:cNvSpPr>
            <a:spLocks noChangeArrowheads="1"/>
          </p:cNvSpPr>
          <p:nvPr/>
        </p:nvSpPr>
        <p:spPr bwMode="auto">
          <a:xfrm>
            <a:off x="4454525" y="3276600"/>
            <a:ext cx="2333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nl-NL" altLang="nl-NL" sz="1400" b="1">
                <a:cs typeface="Times New Roman" panose="02020603050405020304" pitchFamily="18" charset="0"/>
              </a:rPr>
              <a:t> </a:t>
            </a:r>
            <a:endParaRPr lang="nl-NL" altLang="nl-NL" sz="18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12_ei_02">
            <a:extLst>
              <a:ext uri="{FF2B5EF4-FFF2-40B4-BE49-F238E27FC236}">
                <a16:creationId xmlns:a16="http://schemas.microsoft.com/office/drawing/2014/main" id="{A59DA8EA-9A2C-4549-9C85-27064E23F1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47625"/>
            <a:ext cx="55372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0C0300F-1D77-4371-8BC9-F4564DDE20CA}"/>
              </a:ext>
            </a:extLst>
          </p:cNvPr>
          <p:cNvSpPr txBox="1"/>
          <p:nvPr/>
        </p:nvSpPr>
        <p:spPr>
          <a:xfrm>
            <a:off x="53752" y="15280"/>
            <a:ext cx="9036496" cy="7634398"/>
          </a:xfrm>
          <a:prstGeom prst="rect">
            <a:avLst/>
          </a:prstGeom>
          <a:noFill/>
        </p:spPr>
        <p:txBody>
          <a:bodyPr wrap="square" rtlCol="0">
            <a:spAutoFit/>
          </a:bodyPr>
          <a:lstStyle/>
          <a:p>
            <a:pPr>
              <a:lnSpc>
                <a:spcPct val="107000"/>
              </a:lnSpc>
              <a:spcAft>
                <a:spcPts val="800"/>
              </a:spcAft>
            </a:pPr>
            <a:r>
              <a:rPr lang="nl-NL" b="1" u="sng"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1.Eerste deel eiwit practicum: eiwit in gewoon water. 	</a:t>
            </a:r>
            <a:endParaRPr lang="nl-NL"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b="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Zéér goed en aandachtig samen lezen en dan stap voor stap doen!</a:t>
            </a:r>
            <a:endParaRPr lang="nl-NL"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nl-NL" sz="1600" b="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Waarnemingen:</a:t>
            </a:r>
            <a:endParaRPr lang="nl-NL"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nl-NL" sz="16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Breek je 1</a:t>
            </a:r>
            <a:r>
              <a:rPr lang="nl-NL" sz="1600" kern="100" baseline="30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a:t>
            </a:r>
            <a:r>
              <a:rPr lang="nl-NL" sz="16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ei in twee helften en probeer eiwit van eigeel te scheiden. Giet eiwit in theeglas. Eigeel en schil gaan op schotel</a:t>
            </a:r>
            <a:endParaRPr lang="nl-NL"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nl-NL" sz="16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probeer of het eiwit door het theezeefje gegoten kan worden in leeg theeglas. </a:t>
            </a:r>
            <a:endParaRPr lang="nl-NL"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b="1" i="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nl-NL"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b="1" i="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“Volgens ons gaat eiwit laten glijden door een theezeefje ………………………….</a:t>
            </a:r>
            <a:r>
              <a:rPr lang="nl-NL" sz="1600" b="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nl-NL"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b="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(kies tussen:    makkelijk / moeilijk / gaat helemaal niet)</a:t>
            </a:r>
            <a:endParaRPr lang="nl-NL"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b="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3. </a:t>
            </a:r>
            <a:r>
              <a:rPr lang="nl-NL" sz="16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Doe hierna het eiwit terug in het oorspronkelijke theeglas.</a:t>
            </a:r>
            <a:endParaRPr lang="nl-NL"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nl-NL" sz="1600" b="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nl-NL" sz="16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Doe bij het eiwit 3 x zoveel water als er eiwit in zit</a:t>
            </a:r>
            <a:endParaRPr lang="nl-NL"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457200" algn="l"/>
              </a:tabLst>
            </a:pPr>
            <a:r>
              <a:rPr lang="nl-NL" sz="16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klop het eiwit luchtig met de vork in het glas.</a:t>
            </a:r>
            <a:endParaRPr lang="nl-NL"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457200" algn="l"/>
              </a:tabLst>
            </a:pPr>
            <a:r>
              <a:rPr lang="nl-NL" sz="16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Onderzoek of eiwit in water wil oplossen.</a:t>
            </a:r>
            <a:endParaRPr lang="nl-NL"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6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nl-NL"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nl-NL" sz="1600" b="1" i="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“Volgens ons wil eiwit in water ……………………oplossen</a:t>
            </a:r>
            <a:r>
              <a:rPr lang="nl-NL" sz="1600" b="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(kies: matig / goed / slecht)”</a:t>
            </a:r>
            <a:endParaRPr lang="nl-NL"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b="1" i="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Volgens ons vormt eiwit in water een ……………………………………………</a:t>
            </a:r>
            <a:endParaRPr lang="nl-NL"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[kies tussen:</a:t>
            </a:r>
            <a:r>
              <a:rPr lang="nl-NL" sz="1600" b="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heldere oplossing / emulsie </a:t>
            </a:r>
            <a:r>
              <a:rPr lang="nl-NL" sz="16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(deeltjes zweven)</a:t>
            </a:r>
            <a:r>
              <a:rPr lang="nl-NL" sz="1600" b="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  suspensie </a:t>
            </a:r>
            <a:r>
              <a:rPr lang="nl-NL" sz="16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(deeltjes slaan neer op bodem]</a:t>
            </a:r>
            <a:endParaRPr lang="nl-NL"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b="1" u="sng"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Bewaar het glas met eiwit in gewoon water voor volgende proeven (13b). </a:t>
            </a:r>
            <a:endParaRPr lang="nl-NL"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nl-NL" sz="1400" b="1"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p>
            <a:pPr algn="just"/>
            <a:r>
              <a:rPr lang="nl-NL" sz="1400" b="0"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 </a:t>
            </a:r>
            <a:endParaRPr lang="nl-NL" sz="1400" b="1"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p>
            <a:pPr algn="just"/>
            <a:br>
              <a:rPr lang="nl-NL" sz="1400" b="1"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br>
            <a:endParaRPr lang="nl-NL" sz="1400" b="1"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0569558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D53C5C94-916F-4972-BED0-D3548B19C650}"/>
              </a:ext>
            </a:extLst>
          </p:cNvPr>
          <p:cNvSpPr txBox="1"/>
          <p:nvPr/>
        </p:nvSpPr>
        <p:spPr>
          <a:xfrm>
            <a:off x="89756" y="0"/>
            <a:ext cx="8964488" cy="10097764"/>
          </a:xfrm>
          <a:prstGeom prst="rect">
            <a:avLst/>
          </a:prstGeom>
          <a:noFill/>
        </p:spPr>
        <p:txBody>
          <a:bodyPr wrap="square" rtlCol="0">
            <a:spAutoFit/>
          </a:bodyPr>
          <a:lstStyle/>
          <a:p>
            <a:pPr>
              <a:lnSpc>
                <a:spcPct val="107000"/>
              </a:lnSpc>
              <a:spcAft>
                <a:spcPts val="800"/>
              </a:spcAft>
            </a:pPr>
            <a:r>
              <a:rPr lang="nl-NL" sz="1600" b="1" u="sng"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2.Tweede deel eiwitpracticum: eiwit in zout water</a:t>
            </a:r>
            <a:endParaRPr lang="nl-NL"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400" b="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Waarneming:</a:t>
            </a:r>
            <a:endParaRPr lang="nl-NL"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AutoNum type="arabicPeriod"/>
            </a:pPr>
            <a:r>
              <a:rPr lang="nl-NL" sz="1400" kern="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Tik </a:t>
            </a:r>
            <a:r>
              <a:rPr lang="nl-NL" sz="1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je 2</a:t>
            </a:r>
            <a:r>
              <a:rPr lang="nl-NL" sz="1400" kern="100" baseline="30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a:t>
            </a:r>
            <a:r>
              <a:rPr lang="nl-NL" sz="1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ei stuk op de rand van een theeglas; breek ei in twee helften en probeer eiwit van eigeel te scheiden</a:t>
            </a:r>
            <a:r>
              <a:rPr lang="nl-NL" sz="1400" kern="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p>
          <a:p>
            <a:pPr marL="342900" indent="-342900">
              <a:lnSpc>
                <a:spcPct val="107000"/>
              </a:lnSpc>
              <a:spcAft>
                <a:spcPts val="800"/>
              </a:spcAft>
              <a:buAutoNum type="arabicPeriod"/>
            </a:pPr>
            <a:r>
              <a:rPr lang="nl-NL" sz="1400" kern="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Giet </a:t>
            </a:r>
            <a:r>
              <a:rPr lang="nl-NL" sz="1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eiwit in theeglas. Laat eigeel in schil en leg op het schoteltje</a:t>
            </a:r>
            <a:endParaRPr lang="nl-NL"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nl-NL" sz="1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Doe bij het eiwit 3 x zoveel </a:t>
            </a:r>
            <a:r>
              <a:rPr lang="nl-NL" sz="1400" b="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zoutwater </a:t>
            </a:r>
            <a:r>
              <a:rPr lang="nl-NL" sz="1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als er eiwit in zit</a:t>
            </a:r>
            <a:endParaRPr lang="nl-NL"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457200" algn="l"/>
              </a:tabLst>
            </a:pPr>
            <a:r>
              <a:rPr lang="nl-NL" sz="1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Klop het eiwit luchtig met het vorkje in het glas.</a:t>
            </a:r>
            <a:endParaRPr lang="nl-NL"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457200" algn="l"/>
              </a:tabLst>
            </a:pPr>
            <a:r>
              <a:rPr lang="nl-NL" sz="1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Onderzoek of eiwit in zoutwater wil oplossen.</a:t>
            </a:r>
            <a:endParaRPr lang="nl-NL"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400" b="1" i="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“Volgens ons wil eiwit in zout water  …………………………………….…oplossen .”</a:t>
            </a:r>
            <a:endParaRPr lang="nl-NL"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(kies tussen:</a:t>
            </a:r>
            <a:r>
              <a:rPr lang="nl-NL" sz="1400" b="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net zo slecht als bij gewoon water / iets beter / heel erg goed</a:t>
            </a:r>
            <a:r>
              <a:rPr lang="nl-NL" sz="1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nl-NL"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400" b="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nl-NL" sz="1400" b="1" i="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Volgens ons vormt het een  ……………………………………………………….. “</a:t>
            </a:r>
            <a:endParaRPr lang="nl-NL"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400" b="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nl-NL" sz="1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kies tussen: </a:t>
            </a:r>
            <a:r>
              <a:rPr lang="nl-NL" sz="1400" b="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heldere oplossing / emulsie / suspensie</a:t>
            </a:r>
            <a:r>
              <a:rPr lang="nl-NL" sz="1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nl-NL"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nl-NL" sz="1400" b="1" i="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“Volgens ons is eiwit ……………………………………. meel.”</a:t>
            </a:r>
            <a:endParaRPr lang="nl-NL" sz="14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nl-NL" sz="1400" b="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(Kies tussen:  zwaarder dan / even zwaar als / lichter dan</a:t>
            </a:r>
            <a:endParaRPr lang="nl-NL"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nl-NL" sz="1400" b="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Conclusie: </a:t>
            </a:r>
            <a:r>
              <a:rPr lang="nl-NL" sz="1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Wat kun je zeggen over de verwantschap van eiwit met het element </a:t>
            </a:r>
            <a:r>
              <a:rPr lang="nl-NL" sz="1400" i="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aarde?</a:t>
            </a:r>
            <a:endParaRPr lang="nl-NL"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400" b="1" i="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“Volgens ons is de verwantschap van eiwit met het element aarde ………………………”</a:t>
            </a:r>
            <a:endParaRPr lang="nl-NL"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(Kies tussen: </a:t>
            </a:r>
            <a:r>
              <a:rPr lang="nl-NL" sz="1400" b="1" i="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zwak</a:t>
            </a:r>
            <a:r>
              <a:rPr lang="nl-NL" sz="1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 </a:t>
            </a:r>
            <a:r>
              <a:rPr lang="nl-NL" sz="1400" b="1" i="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matig</a:t>
            </a:r>
            <a:r>
              <a:rPr lang="nl-NL" sz="1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 </a:t>
            </a:r>
            <a:r>
              <a:rPr lang="nl-NL" sz="1400" b="1" i="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sterk</a:t>
            </a:r>
            <a:r>
              <a:rPr lang="nl-NL" sz="1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 </a:t>
            </a:r>
            <a:r>
              <a:rPr lang="nl-NL" sz="1400" b="1" i="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zeer sterk)</a:t>
            </a:r>
            <a:endParaRPr lang="nl-NL"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Wat kun je zeggen over de verwantschap van eiwit met het element </a:t>
            </a:r>
            <a:r>
              <a:rPr lang="nl-NL" sz="1400" b="1" i="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water</a:t>
            </a:r>
            <a:r>
              <a:rPr lang="nl-NL" sz="1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Lost eiwit goed op in water?</a:t>
            </a:r>
            <a:endParaRPr lang="nl-NL"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400" b="1" i="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“Volgens ons is de verwantschap van eiwit met het element water is…………….”</a:t>
            </a:r>
            <a:endParaRPr lang="nl-NL"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(Kies tussen: </a:t>
            </a:r>
            <a:r>
              <a:rPr lang="nl-NL" sz="1400" b="1" i="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zwak</a:t>
            </a:r>
            <a:r>
              <a:rPr lang="nl-NL" sz="1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 </a:t>
            </a:r>
            <a:r>
              <a:rPr lang="nl-NL" sz="1400" b="1" i="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matig</a:t>
            </a:r>
            <a:r>
              <a:rPr lang="nl-NL" sz="1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 </a:t>
            </a:r>
            <a:r>
              <a:rPr lang="nl-NL" sz="1400" b="1" i="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sterk</a:t>
            </a:r>
            <a:r>
              <a:rPr lang="nl-NL" sz="1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 </a:t>
            </a:r>
            <a:r>
              <a:rPr lang="nl-NL" sz="1400" b="1" i="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zeer sterk)</a:t>
            </a:r>
            <a:endParaRPr lang="nl-NL"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b="1" u="none" strike="noStrike" kern="100" dirty="0">
                <a:effectLst/>
                <a:latin typeface="Arial" panose="020B0604020202020204" pitchFamily="34" charset="0"/>
                <a:ea typeface="Calibri" panose="020F0502020204030204" pitchFamily="34" charset="0"/>
                <a:cs typeface="Times New Roman" panose="02020603050405020304" pitchFamily="18" charset="0"/>
              </a:rPr>
              <a:t> </a:t>
            </a:r>
            <a:endParaRPr lang="nl-NL"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nl-NL" b="1" i="1" dirty="0">
              <a:solidFill>
                <a:schemeClr val="bg1"/>
              </a:solidFill>
              <a:ea typeface="MS Mincho" panose="02020609040205080304" pitchFamily="49" charset="-128"/>
              <a:cs typeface="Times New Roman" panose="02020603050405020304" pitchFamily="18" charset="0"/>
            </a:endParaRPr>
          </a:p>
          <a:p>
            <a:pPr algn="just"/>
            <a:endParaRPr lang="nl-NL" b="1" i="1" dirty="0">
              <a:solidFill>
                <a:schemeClr val="bg1"/>
              </a:solidFill>
              <a:ea typeface="MS Mincho" panose="02020609040205080304" pitchFamily="49" charset="-128"/>
              <a:cs typeface="Times New Roman" panose="02020603050405020304" pitchFamily="18" charset="0"/>
            </a:endParaRPr>
          </a:p>
          <a:p>
            <a:pPr algn="just"/>
            <a:endParaRPr lang="nl-NL" b="1" i="1" dirty="0">
              <a:solidFill>
                <a:schemeClr val="bg1"/>
              </a:solidFill>
              <a:ea typeface="MS Mincho" panose="02020609040205080304" pitchFamily="49" charset="-128"/>
              <a:cs typeface="Times New Roman" panose="02020603050405020304" pitchFamily="18" charset="0"/>
            </a:endParaRPr>
          </a:p>
          <a:p>
            <a:pPr algn="just"/>
            <a:endParaRPr lang="nl-NL" b="1" i="1" dirty="0">
              <a:solidFill>
                <a:schemeClr val="bg1"/>
              </a:solidFill>
              <a:ea typeface="MS Mincho" panose="02020609040205080304" pitchFamily="49" charset="-128"/>
              <a:cs typeface="Times New Roman" panose="02020603050405020304" pitchFamily="18" charset="0"/>
            </a:endParaRPr>
          </a:p>
          <a:p>
            <a:pPr algn="just"/>
            <a:endParaRPr lang="nl-NL" b="1" i="1" dirty="0">
              <a:solidFill>
                <a:schemeClr val="bg1"/>
              </a:solidFill>
              <a:ea typeface="MS Mincho" panose="02020609040205080304" pitchFamily="49" charset="-128"/>
              <a:cs typeface="Times New Roman" panose="02020603050405020304" pitchFamily="18" charset="0"/>
            </a:endParaRPr>
          </a:p>
          <a:p>
            <a:pPr algn="just"/>
            <a:endParaRPr lang="nl-NL" b="1" i="1" dirty="0">
              <a:solidFill>
                <a:schemeClr val="bg1"/>
              </a:solidFill>
              <a:ea typeface="MS Mincho" panose="02020609040205080304" pitchFamily="49" charset="-128"/>
              <a:cs typeface="Times New Roman" panose="02020603050405020304" pitchFamily="18" charset="0"/>
            </a:endParaRPr>
          </a:p>
          <a:p>
            <a:pPr algn="just"/>
            <a:endParaRPr lang="nl-NL" b="1" i="1" dirty="0">
              <a:solidFill>
                <a:schemeClr val="bg1"/>
              </a:solidFill>
              <a:ea typeface="MS Mincho" panose="02020609040205080304" pitchFamily="49" charset="-128"/>
              <a:cs typeface="Times New Roman" panose="02020603050405020304" pitchFamily="18" charset="0"/>
            </a:endParaRPr>
          </a:p>
          <a:p>
            <a:pPr algn="just"/>
            <a:endParaRPr lang="nl-NL" b="1" i="1"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p>
            <a:pPr algn="just"/>
            <a:endParaRPr lang="nl-NL" b="1" i="1" dirty="0">
              <a:solidFill>
                <a:schemeClr val="bg1"/>
              </a:solidFill>
              <a:ea typeface="MS Mincho" panose="02020609040205080304" pitchFamily="49" charset="-128"/>
              <a:cs typeface="Times New Roman" panose="02020603050405020304" pitchFamily="18" charset="0"/>
            </a:endParaRPr>
          </a:p>
          <a:p>
            <a:pPr algn="just"/>
            <a:endParaRPr lang="nl-NL" b="1"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p>
            <a:pPr algn="ctr"/>
            <a:r>
              <a:rPr lang="nl-NL" b="1"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 </a:t>
            </a:r>
          </a:p>
        </p:txBody>
      </p:sp>
    </p:spTree>
    <p:extLst>
      <p:ext uri="{BB962C8B-B14F-4D97-AF65-F5344CB8AC3E}">
        <p14:creationId xmlns:p14="http://schemas.microsoft.com/office/powerpoint/2010/main" val="20535105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overdekt, gootsteen, metaal, muur&#10;&#10;Automatisch gegenereerde beschrijving">
            <a:extLst>
              <a:ext uri="{FF2B5EF4-FFF2-40B4-BE49-F238E27FC236}">
                <a16:creationId xmlns:a16="http://schemas.microsoft.com/office/drawing/2014/main" id="{751855E3-69C0-3535-E274-FC98C93B7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2765" y="116632"/>
            <a:ext cx="2178595" cy="2904794"/>
          </a:xfrm>
          <a:prstGeom prst="rect">
            <a:avLst/>
          </a:prstGeom>
        </p:spPr>
      </p:pic>
      <p:sp>
        <p:nvSpPr>
          <p:cNvPr id="7" name="Tekstvak 6">
            <a:extLst>
              <a:ext uri="{FF2B5EF4-FFF2-40B4-BE49-F238E27FC236}">
                <a16:creationId xmlns:a16="http://schemas.microsoft.com/office/drawing/2014/main" id="{65AA6127-3286-0F5E-147C-F3C9B468BEF8}"/>
              </a:ext>
            </a:extLst>
          </p:cNvPr>
          <p:cNvSpPr txBox="1"/>
          <p:nvPr/>
        </p:nvSpPr>
        <p:spPr>
          <a:xfrm>
            <a:off x="-50081" y="15197"/>
            <a:ext cx="7126410" cy="4869731"/>
          </a:xfrm>
          <a:prstGeom prst="rect">
            <a:avLst/>
          </a:prstGeom>
          <a:noFill/>
        </p:spPr>
        <p:txBody>
          <a:bodyPr wrap="square" rtlCol="0">
            <a:spAutoFit/>
          </a:bodyPr>
          <a:lstStyle/>
          <a:p>
            <a:r>
              <a:rPr lang="nl-NL" sz="1600" b="1" u="sng"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3.Derde deel practicum: </a:t>
            </a:r>
            <a:r>
              <a:rPr lang="nl-NL" sz="16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nl-NL" sz="1600" b="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“Eiwit verhitten in water”.</a:t>
            </a:r>
          </a:p>
          <a:p>
            <a:endParaRPr lang="nl-NL"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b="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1.Opdracht:</a:t>
            </a:r>
            <a:r>
              <a:rPr lang="nl-NL" sz="16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bouw (of neem) de proefopstelling met statief, dubbelklemmen en reageerbuisklemmen en gaasje volgens het voorbeeld, (zelfde als bij proef 5-b)</a:t>
            </a:r>
            <a:endParaRPr lang="nl-NL"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 Neem de </a:t>
            </a:r>
            <a:r>
              <a:rPr lang="nl-NL" sz="1600" b="1" i="1" u="sng"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bewaarde</a:t>
            </a:r>
            <a:r>
              <a:rPr lang="nl-NL" sz="16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eiwit-oplossing in water (van de eerste proef) en roer goed met vorkje.</a:t>
            </a:r>
            <a:endParaRPr lang="nl-NL"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3. Steek de spiritusbrander aan en </a:t>
            </a:r>
            <a:r>
              <a:rPr lang="nl-NL" sz="1600" b="1" i="1" u="sng"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zet nu veiligheidsbrillen op </a:t>
            </a:r>
            <a:endParaRPr lang="nl-NL"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4. Neem van geroerde eiwit in gewoon water </a:t>
            </a:r>
            <a:r>
              <a:rPr lang="nl-NL" sz="1600" b="1" i="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de helft</a:t>
            </a:r>
            <a:r>
              <a:rPr lang="nl-NL" sz="16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 in een leeg theeglas en bewaar de andere helft voor de volgende proef (13b).</a:t>
            </a:r>
            <a:endParaRPr lang="nl-NL"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5.verhit het eiwit in water tot het kookt en kijk goed naar wat er gebeurt</a:t>
            </a:r>
            <a:endParaRPr lang="nl-NL"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b="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Lees samen aandachtig het volgende stukje en bespreek met je partner of het zo klopt:</a:t>
            </a:r>
            <a:endParaRPr lang="nl-NL"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Wat we zagen gebeuren, herkenden we van als je thuis een eitje gaat koken en er zat een barst in de schil. Het eerst nog doorzichtige eiwit wordt dan vlokkerig, dik en wit. </a:t>
            </a:r>
            <a:endParaRPr lang="nl-NL" sz="1600" dirty="0">
              <a:solidFill>
                <a:schemeClr val="bg1"/>
              </a:solidFill>
            </a:endParaRPr>
          </a:p>
        </p:txBody>
      </p:sp>
      <p:sp>
        <p:nvSpPr>
          <p:cNvPr id="9" name="Tekstvak 8">
            <a:extLst>
              <a:ext uri="{FF2B5EF4-FFF2-40B4-BE49-F238E27FC236}">
                <a16:creationId xmlns:a16="http://schemas.microsoft.com/office/drawing/2014/main" id="{9F119506-FA89-D2F5-89EE-B8CD231C1A06}"/>
              </a:ext>
            </a:extLst>
          </p:cNvPr>
          <p:cNvSpPr txBox="1"/>
          <p:nvPr/>
        </p:nvSpPr>
        <p:spPr>
          <a:xfrm>
            <a:off x="-50081" y="4797152"/>
            <a:ext cx="9058221" cy="2020040"/>
          </a:xfrm>
          <a:prstGeom prst="rect">
            <a:avLst/>
          </a:prstGeom>
          <a:noFill/>
        </p:spPr>
        <p:txBody>
          <a:bodyPr wrap="square" rtlCol="0">
            <a:spAutoFit/>
          </a:bodyPr>
          <a:lstStyle/>
          <a:p>
            <a:pPr>
              <a:spcAft>
                <a:spcPts val="800"/>
              </a:spcAft>
            </a:pPr>
            <a:r>
              <a:rPr lang="nl-NL" sz="1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Proef 13b: Opdracht:</a:t>
            </a:r>
          </a:p>
          <a:p>
            <a:pPr>
              <a:spcAft>
                <a:spcPts val="800"/>
              </a:spcAft>
            </a:pPr>
            <a:r>
              <a:rPr lang="nl-NL"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Neem nu het overgebleven </a:t>
            </a:r>
            <a:r>
              <a:rPr lang="nl-NL" sz="1600" b="1"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eiwit in gewoon water</a:t>
            </a:r>
            <a:r>
              <a:rPr lang="nl-NL"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dat je had bewaard. Neem allebei een rietje en blaas allebei tegelijk in de eiwitoplossing.</a:t>
            </a:r>
          </a:p>
          <a:p>
            <a:pPr>
              <a:lnSpc>
                <a:spcPct val="107000"/>
              </a:lnSpc>
              <a:spcAft>
                <a:spcPts val="800"/>
              </a:spcAft>
            </a:pPr>
            <a:r>
              <a:rPr lang="nl-NL" sz="1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nl-NL" sz="1600" b="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nl-NL" sz="1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Conclusies:  </a:t>
            </a:r>
            <a:r>
              <a:rPr lang="nl-NL"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Wat kun je zeggen over de verwantschap van eiwit en het element lucht?</a:t>
            </a:r>
          </a:p>
          <a:p>
            <a:pPr>
              <a:lnSpc>
                <a:spcPct val="107000"/>
              </a:lnSpc>
              <a:spcAft>
                <a:spcPts val="800"/>
              </a:spcAft>
            </a:pPr>
            <a:r>
              <a:rPr lang="nl-NL" sz="1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nl-NL" sz="1600" b="1"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”Volgens ons is de verwantschap tussen eiwit en het element lucht …………….…………..”</a:t>
            </a:r>
            <a:endParaRPr lang="nl-NL" sz="16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(Kies tussen:  </a:t>
            </a:r>
            <a:r>
              <a:rPr lang="nl-NL" sz="1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slecht</a:t>
            </a:r>
            <a:r>
              <a:rPr lang="nl-NL"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nl-NL" sz="1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nl-NL" sz="1600" b="1"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matig / sterk / zeer sterk </a:t>
            </a:r>
            <a:r>
              <a:rPr lang="nl-NL"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10" name="Picture 4" descr="Proef_13b_EiwitEnLucht">
            <a:extLst>
              <a:ext uri="{FF2B5EF4-FFF2-40B4-BE49-F238E27FC236}">
                <a16:creationId xmlns:a16="http://schemas.microsoft.com/office/drawing/2014/main" id="{97A0FB9A-7BEF-CAEC-B638-EE654E3F32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0132" y="5445224"/>
            <a:ext cx="1514727" cy="113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30701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P1020305">
            <a:extLst>
              <a:ext uri="{FF2B5EF4-FFF2-40B4-BE49-F238E27FC236}">
                <a16:creationId xmlns:a16="http://schemas.microsoft.com/office/drawing/2014/main" id="{760A3847-92D8-4BDC-8DE4-F146E98852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P1020310">
            <a:extLst>
              <a:ext uri="{FF2B5EF4-FFF2-40B4-BE49-F238E27FC236}">
                <a16:creationId xmlns:a16="http://schemas.microsoft.com/office/drawing/2014/main" id="{59808D59-BA4E-4C99-A8FD-1D48CDEC0E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Proef_13b_EiwitEnLucht">
            <a:extLst>
              <a:ext uri="{FF2B5EF4-FFF2-40B4-BE49-F238E27FC236}">
                <a16:creationId xmlns:a16="http://schemas.microsoft.com/office/drawing/2014/main" id="{DC4E1C0A-0437-46C4-BF37-5D3091813C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kunst, tekening, schets, Kinderkunst&#10;&#10;Automatisch gegenereerde beschrijving">
            <a:extLst>
              <a:ext uri="{FF2B5EF4-FFF2-40B4-BE49-F238E27FC236}">
                <a16:creationId xmlns:a16="http://schemas.microsoft.com/office/drawing/2014/main" id="{F35EF8EE-BD7A-7CA0-1E70-8C39E7F152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6990" y="0"/>
            <a:ext cx="4510019" cy="6858000"/>
          </a:xfrm>
          <a:prstGeom prst="rect">
            <a:avLst/>
          </a:prstGeom>
        </p:spPr>
      </p:pic>
      <p:sp>
        <p:nvSpPr>
          <p:cNvPr id="4" name="Tekstvak 3">
            <a:extLst>
              <a:ext uri="{FF2B5EF4-FFF2-40B4-BE49-F238E27FC236}">
                <a16:creationId xmlns:a16="http://schemas.microsoft.com/office/drawing/2014/main" id="{86F40A47-A9F8-3947-5C8F-0CAB8CE8FF7E}"/>
              </a:ext>
            </a:extLst>
          </p:cNvPr>
          <p:cNvSpPr txBox="1"/>
          <p:nvPr/>
        </p:nvSpPr>
        <p:spPr>
          <a:xfrm>
            <a:off x="2316991" y="404664"/>
            <a:ext cx="4510018" cy="646331"/>
          </a:xfrm>
          <a:prstGeom prst="rect">
            <a:avLst/>
          </a:prstGeom>
          <a:noFill/>
        </p:spPr>
        <p:txBody>
          <a:bodyPr wrap="square" rtlCol="0">
            <a:spAutoFit/>
          </a:bodyPr>
          <a:lstStyle/>
          <a:p>
            <a:r>
              <a:rPr lang="nl-NL" b="1" dirty="0"/>
              <a:t>Proef 13b, “Eiwit en het element lucht”</a:t>
            </a:r>
          </a:p>
          <a:p>
            <a:r>
              <a:rPr lang="nl-NL" b="1" dirty="0"/>
              <a:t>Tekening van een leerling </a:t>
            </a:r>
          </a:p>
        </p:txBody>
      </p:sp>
    </p:spTree>
    <p:extLst>
      <p:ext uri="{BB962C8B-B14F-4D97-AF65-F5344CB8AC3E}">
        <p14:creationId xmlns:p14="http://schemas.microsoft.com/office/powerpoint/2010/main" val="23889569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Afbeelding 1" descr="14_Suiker_01_honing_01">
            <a:extLst>
              <a:ext uri="{FF2B5EF4-FFF2-40B4-BE49-F238E27FC236}">
                <a16:creationId xmlns:a16="http://schemas.microsoft.com/office/drawing/2014/main" id="{93D8E65C-2639-4996-ACEF-6AA07745C6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0505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Afbeelding 2" descr="14_Suiker_01_honing_01">
            <a:extLst>
              <a:ext uri="{FF2B5EF4-FFF2-40B4-BE49-F238E27FC236}">
                <a16:creationId xmlns:a16="http://schemas.microsoft.com/office/drawing/2014/main" id="{166BF8BE-541C-488C-955D-1DBBAEAAF9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0"/>
            <a:ext cx="24384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6">
            <a:extLst>
              <a:ext uri="{FF2B5EF4-FFF2-40B4-BE49-F238E27FC236}">
                <a16:creationId xmlns:a16="http://schemas.microsoft.com/office/drawing/2014/main" id="{509FE0E6-45BB-405C-9A62-3F691E60DAEE}"/>
              </a:ext>
            </a:extLst>
          </p:cNvPr>
          <p:cNvSpPr>
            <a:spLocks noChangeArrowheads="1"/>
          </p:cNvSpPr>
          <p:nvPr/>
        </p:nvSpPr>
        <p:spPr bwMode="auto">
          <a:xfrm>
            <a:off x="0" y="-142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nl-NL" altLang="nl-NL" sz="1800"/>
          </a:p>
        </p:txBody>
      </p:sp>
      <p:sp>
        <p:nvSpPr>
          <p:cNvPr id="37893" name="Rectangle 7">
            <a:extLst>
              <a:ext uri="{FF2B5EF4-FFF2-40B4-BE49-F238E27FC236}">
                <a16:creationId xmlns:a16="http://schemas.microsoft.com/office/drawing/2014/main" id="{23555B90-C071-4331-87F9-752E4B68D322}"/>
              </a:ext>
            </a:extLst>
          </p:cNvPr>
          <p:cNvSpPr>
            <a:spLocks noChangeArrowheads="1"/>
          </p:cNvSpPr>
          <p:nvPr/>
        </p:nvSpPr>
        <p:spPr bwMode="auto">
          <a:xfrm>
            <a:off x="4454525" y="3276600"/>
            <a:ext cx="2333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nl-NL" altLang="nl-NL" sz="1400">
                <a:cs typeface="Times New Roman" panose="02020603050405020304" pitchFamily="18" charset="0"/>
              </a:rPr>
              <a:t> </a:t>
            </a:r>
            <a:endParaRPr lang="nl-NL" altLang="nl-NL" sz="1800"/>
          </a:p>
        </p:txBody>
      </p:sp>
      <p:pic>
        <p:nvPicPr>
          <p:cNvPr id="37894" name="Picture 11" descr="suikerbiet1">
            <a:extLst>
              <a:ext uri="{FF2B5EF4-FFF2-40B4-BE49-F238E27FC236}">
                <a16:creationId xmlns:a16="http://schemas.microsoft.com/office/drawing/2014/main" id="{D1BD42EC-F486-48E5-8C9D-3AD54376FC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4313" y="1196975"/>
            <a:ext cx="3849687"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3">
            <a:extLst>
              <a:ext uri="{FF2B5EF4-FFF2-40B4-BE49-F238E27FC236}">
                <a16:creationId xmlns:a16="http://schemas.microsoft.com/office/drawing/2014/main" id="{D821EAC6-FAFB-4D80-A026-A6827FCCAB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97275"/>
            <a:ext cx="4859338"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gala6 (11K)">
            <a:extLst>
              <a:ext uri="{FF2B5EF4-FFF2-40B4-BE49-F238E27FC236}">
                <a16:creationId xmlns:a16="http://schemas.microsoft.com/office/drawing/2014/main" id="{C3263290-15C2-4818-8571-AB80DF130E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350"/>
            <a:ext cx="9107488" cy="619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descr="14_Suiker_01_honing_01">
            <a:extLst>
              <a:ext uri="{FF2B5EF4-FFF2-40B4-BE49-F238E27FC236}">
                <a16:creationId xmlns:a16="http://schemas.microsoft.com/office/drawing/2014/main" id="{E129BD29-73A4-4E46-8FDB-FD5126E49F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117850"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4" descr="14_bij-op-bloem">
            <a:extLst>
              <a:ext uri="{FF2B5EF4-FFF2-40B4-BE49-F238E27FC236}">
                <a16:creationId xmlns:a16="http://schemas.microsoft.com/office/drawing/2014/main" id="{810870ED-BF83-459E-B9CF-E3A357961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0"/>
            <a:ext cx="5795962"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6">
            <a:extLst>
              <a:ext uri="{FF2B5EF4-FFF2-40B4-BE49-F238E27FC236}">
                <a16:creationId xmlns:a16="http://schemas.microsoft.com/office/drawing/2014/main" id="{BB52849B-CB61-47F7-9302-E0F907B12C9B}"/>
              </a:ext>
            </a:extLst>
          </p:cNvPr>
          <p:cNvSpPr>
            <a:spLocks noChangeArrowheads="1"/>
          </p:cNvSpPr>
          <p:nvPr/>
        </p:nvSpPr>
        <p:spPr bwMode="auto">
          <a:xfrm>
            <a:off x="0" y="385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nl-NL" altLang="nl-NL" sz="1800"/>
          </a:p>
        </p:txBody>
      </p:sp>
      <p:sp>
        <p:nvSpPr>
          <p:cNvPr id="38917" name="Rectangle 7">
            <a:extLst>
              <a:ext uri="{FF2B5EF4-FFF2-40B4-BE49-F238E27FC236}">
                <a16:creationId xmlns:a16="http://schemas.microsoft.com/office/drawing/2014/main" id="{28187A43-8F91-4C4B-BB32-F721E8E4647D}"/>
              </a:ext>
            </a:extLst>
          </p:cNvPr>
          <p:cNvSpPr>
            <a:spLocks noChangeArrowheads="1"/>
          </p:cNvSpPr>
          <p:nvPr/>
        </p:nvSpPr>
        <p:spPr bwMode="auto">
          <a:xfrm>
            <a:off x="4454525" y="3100388"/>
            <a:ext cx="2333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nl-NL" altLang="nl-NL" sz="1400">
                <a:cs typeface="Times New Roman" panose="02020603050405020304" pitchFamily="18" charset="0"/>
              </a:rPr>
              <a:t> </a:t>
            </a:r>
            <a:endParaRPr lang="nl-NL" altLang="nl-NL" sz="1800"/>
          </a:p>
        </p:txBody>
      </p:sp>
      <p:sp>
        <p:nvSpPr>
          <p:cNvPr id="38918" name="Rectangle 8">
            <a:extLst>
              <a:ext uri="{FF2B5EF4-FFF2-40B4-BE49-F238E27FC236}">
                <a16:creationId xmlns:a16="http://schemas.microsoft.com/office/drawing/2014/main" id="{27189AEE-8725-4449-B175-518FE01ABDCA}"/>
              </a:ext>
            </a:extLst>
          </p:cNvPr>
          <p:cNvSpPr>
            <a:spLocks noChangeArrowheads="1"/>
          </p:cNvSpPr>
          <p:nvPr/>
        </p:nvSpPr>
        <p:spPr bwMode="auto">
          <a:xfrm>
            <a:off x="4454525" y="6167438"/>
            <a:ext cx="2333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nl-NL" altLang="nl-NL" sz="1400">
                <a:cs typeface="Times New Roman" panose="02020603050405020304" pitchFamily="18" charset="0"/>
              </a:rPr>
              <a:t> </a:t>
            </a:r>
            <a:endParaRPr lang="nl-NL" altLang="nl-NL" sz="1800"/>
          </a:p>
        </p:txBody>
      </p:sp>
      <p:pic>
        <p:nvPicPr>
          <p:cNvPr id="38919" name="Picture 9" descr="14_Suiker_01_honing_02">
            <a:extLst>
              <a:ext uri="{FF2B5EF4-FFF2-40B4-BE49-F238E27FC236}">
                <a16:creationId xmlns:a16="http://schemas.microsoft.com/office/drawing/2014/main" id="{3D762701-5570-45F8-B5FF-5C043D96FD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3908425"/>
            <a:ext cx="391160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Proef_15_DierEiwitEnZuur_Ei">
            <a:extLst>
              <a:ext uri="{FF2B5EF4-FFF2-40B4-BE49-F238E27FC236}">
                <a16:creationId xmlns:a16="http://schemas.microsoft.com/office/drawing/2014/main" id="{AC8A2897-D731-4732-B95D-DFAD235874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57625"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5" descr="Proef_15_DierEiwitEnZuur_Kaas">
            <a:extLst>
              <a:ext uri="{FF2B5EF4-FFF2-40B4-BE49-F238E27FC236}">
                <a16:creationId xmlns:a16="http://schemas.microsoft.com/office/drawing/2014/main" id="{C8D18D4D-F991-413B-8299-99EB706E9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1938" y="0"/>
            <a:ext cx="5072062"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5">
            <a:extLst>
              <a:ext uri="{FF2B5EF4-FFF2-40B4-BE49-F238E27FC236}">
                <a16:creationId xmlns:a16="http://schemas.microsoft.com/office/drawing/2014/main" id="{CD85B850-CA28-4C74-B547-147093A4FCF1}"/>
              </a:ext>
            </a:extLst>
          </p:cNvPr>
          <p:cNvSpPr txBox="1">
            <a:spLocks noChangeArrowheads="1"/>
          </p:cNvSpPr>
          <p:nvPr/>
        </p:nvSpPr>
        <p:spPr bwMode="auto">
          <a:xfrm>
            <a:off x="4819371" y="0"/>
            <a:ext cx="3938842" cy="7238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l-NL" altLang="nl-NL" sz="1800" b="1" dirty="0">
                <a:solidFill>
                  <a:schemeClr val="bg1"/>
                </a:solidFill>
              </a:rPr>
              <a:t>Proef 16       “Gluten en vuur”</a:t>
            </a:r>
          </a:p>
          <a:p>
            <a:pPr eaLnBrk="1" hangingPunct="1">
              <a:spcBef>
                <a:spcPct val="50000"/>
              </a:spcBef>
              <a:buFontTx/>
              <a:buNone/>
            </a:pPr>
            <a:r>
              <a:rPr lang="nl-NL" altLang="nl-NL" sz="1800" b="1" u="sng" dirty="0">
                <a:solidFill>
                  <a:schemeClr val="bg1"/>
                </a:solidFill>
              </a:rPr>
              <a:t>Benodigdheden:</a:t>
            </a:r>
          </a:p>
          <a:p>
            <a:pPr marL="285750" indent="-285750" eaLnBrk="1" hangingPunct="1">
              <a:spcBef>
                <a:spcPct val="50000"/>
              </a:spcBef>
            </a:pPr>
            <a:r>
              <a:rPr lang="nl-NL" sz="1800" b="0"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Gasvlam	</a:t>
            </a:r>
            <a:endParaRPr lang="nl-NL" sz="1800" dirty="0">
              <a:solidFill>
                <a:schemeClr val="bg1"/>
              </a:solidFill>
              <a:ea typeface="MS Mincho" panose="02020609040205080304" pitchFamily="49" charset="-128"/>
              <a:cs typeface="Times New Roman" panose="02020603050405020304" pitchFamily="18" charset="0"/>
            </a:endParaRPr>
          </a:p>
          <a:p>
            <a:pPr marL="285750" indent="-285750" eaLnBrk="1" hangingPunct="1">
              <a:spcBef>
                <a:spcPct val="50000"/>
              </a:spcBef>
            </a:pPr>
            <a:r>
              <a:rPr lang="nl-NL" sz="1800" b="0"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Driepoot	</a:t>
            </a:r>
            <a:endParaRPr lang="nl-NL" sz="1800" dirty="0">
              <a:solidFill>
                <a:schemeClr val="bg1"/>
              </a:solidFill>
              <a:ea typeface="MS Mincho" panose="02020609040205080304" pitchFamily="49" charset="-128"/>
              <a:cs typeface="Times New Roman" panose="02020603050405020304" pitchFamily="18" charset="0"/>
            </a:endParaRPr>
          </a:p>
          <a:p>
            <a:pPr marL="285750" indent="-285750" eaLnBrk="1" hangingPunct="1">
              <a:spcBef>
                <a:spcPct val="50000"/>
              </a:spcBef>
            </a:pPr>
            <a:r>
              <a:rPr lang="nl-NL" sz="1800" b="0"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Houten spatels	</a:t>
            </a:r>
            <a:endParaRPr lang="nl-NL" sz="1800" dirty="0">
              <a:solidFill>
                <a:schemeClr val="bg1"/>
              </a:solidFill>
              <a:ea typeface="MS Mincho" panose="02020609040205080304" pitchFamily="49" charset="-128"/>
              <a:cs typeface="Times New Roman" panose="02020603050405020304" pitchFamily="18" charset="0"/>
            </a:endParaRPr>
          </a:p>
          <a:p>
            <a:pPr marL="285750" indent="-285750" eaLnBrk="1" hangingPunct="1">
              <a:spcBef>
                <a:spcPct val="50000"/>
              </a:spcBef>
            </a:pPr>
            <a:r>
              <a:rPr lang="nl-NL" sz="1800" b="0"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Pannetje		                                                          </a:t>
            </a:r>
            <a:endParaRPr lang="nl-NL" sz="1800" b="1"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p>
            <a:r>
              <a:rPr lang="nl-NL" sz="1800"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   Gluten, bewaard van proef 4b!!</a:t>
            </a:r>
            <a:endParaRPr lang="nl-NL" sz="1800" dirty="0">
              <a:solidFill>
                <a:schemeClr val="bg1"/>
              </a:solidFill>
              <a:ea typeface="MS Mincho" panose="02020609040205080304" pitchFamily="49" charset="-128"/>
              <a:cs typeface="Times New Roman" panose="02020603050405020304" pitchFamily="18" charset="0"/>
            </a:endParaRPr>
          </a:p>
          <a:p>
            <a:r>
              <a:rPr lang="nl-NL" sz="1800" b="0"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    Geconcentreerd. r.k.-sap	*</a:t>
            </a:r>
          </a:p>
          <a:p>
            <a:r>
              <a:rPr lang="nl-NL" sz="1800" dirty="0">
                <a:solidFill>
                  <a:schemeClr val="bg1"/>
                </a:solidFill>
                <a:ea typeface="MS Mincho" panose="02020609040205080304" pitchFamily="49" charset="-128"/>
                <a:cs typeface="Times New Roman" panose="02020603050405020304" pitchFamily="18" charset="0"/>
              </a:rPr>
              <a:t>    </a:t>
            </a:r>
            <a:r>
              <a:rPr lang="nl-NL" sz="1800" b="0"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Wit koffiefilter-papier</a:t>
            </a:r>
          </a:p>
          <a:p>
            <a:pPr>
              <a:buNone/>
            </a:pPr>
            <a:r>
              <a:rPr lang="nl-NL" sz="1800" b="1" u="sng" dirty="0">
                <a:solidFill>
                  <a:schemeClr val="bg1"/>
                </a:solidFill>
                <a:ea typeface="MS Mincho" panose="02020609040205080304" pitchFamily="49" charset="-128"/>
                <a:cs typeface="Times New Roman" panose="02020603050405020304" pitchFamily="18" charset="0"/>
              </a:rPr>
              <a:t>Waarneming:</a:t>
            </a:r>
          </a:p>
          <a:p>
            <a:pPr>
              <a:buNone/>
            </a:pPr>
            <a:r>
              <a:rPr lang="nl-NL" sz="1800"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(Dit doe je zelf. Vertel we deden, wat je zag, wat je rook enz. Wat deden we met de 2 </a:t>
            </a:r>
            <a:r>
              <a:rPr lang="nl-NL" sz="180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koffiefilters? Vergelijk </a:t>
            </a:r>
            <a:r>
              <a:rPr lang="nl-NL" sz="1800"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met proef 14: eiwit verbranden. Wat was het zelfde? Wat was anders?</a:t>
            </a:r>
          </a:p>
          <a:p>
            <a:pPr>
              <a:buNone/>
            </a:pPr>
            <a:endParaRPr lang="nl-NL" sz="1800" b="1" u="sng"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p>
            <a:pPr>
              <a:buNone/>
            </a:pPr>
            <a:r>
              <a:rPr lang="nl-NL" sz="1800" b="1" u="sng"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Conclusie:</a:t>
            </a:r>
          </a:p>
          <a:p>
            <a:pPr>
              <a:buNone/>
            </a:pPr>
            <a:r>
              <a:rPr lang="nl-NL" sz="1800" dirty="0">
                <a:solidFill>
                  <a:schemeClr val="bg1"/>
                </a:solidFill>
                <a:ea typeface="MS Mincho" panose="02020609040205080304" pitchFamily="49" charset="-128"/>
                <a:cs typeface="Times New Roman" panose="02020603050405020304" pitchFamily="18" charset="0"/>
              </a:rPr>
              <a:t>Is er verwantschap met vuur…..??</a:t>
            </a:r>
          </a:p>
          <a:p>
            <a:pPr>
              <a:buNone/>
            </a:pPr>
            <a:r>
              <a:rPr lang="nl-NL" sz="1800"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Wat kun je zeggen over het rookgas? Het heet ammoniakgas.</a:t>
            </a:r>
          </a:p>
          <a:p>
            <a:pPr eaLnBrk="1" hangingPunct="1">
              <a:spcBef>
                <a:spcPct val="50000"/>
              </a:spcBef>
              <a:buFontTx/>
              <a:buNone/>
            </a:pPr>
            <a:endParaRPr lang="nl-NL" altLang="nl-NL" sz="1800" b="1" dirty="0">
              <a:solidFill>
                <a:schemeClr val="bg1"/>
              </a:solidFill>
            </a:endParaRPr>
          </a:p>
        </p:txBody>
      </p:sp>
      <p:pic>
        <p:nvPicPr>
          <p:cNvPr id="3" name="Afbeelding 2">
            <a:extLst>
              <a:ext uri="{FF2B5EF4-FFF2-40B4-BE49-F238E27FC236}">
                <a16:creationId xmlns:a16="http://schemas.microsoft.com/office/drawing/2014/main" id="{EEC002EF-E3F1-3960-8EE1-A75B15C9F79D}"/>
              </a:ext>
            </a:extLst>
          </p:cNvPr>
          <p:cNvPicPr>
            <a:picLocks noChangeAspect="1"/>
          </p:cNvPicPr>
          <p:nvPr/>
        </p:nvPicPr>
        <p:blipFill>
          <a:blip r:embed="rId2"/>
          <a:stretch>
            <a:fillRect/>
          </a:stretch>
        </p:blipFill>
        <p:spPr>
          <a:xfrm>
            <a:off x="0" y="0"/>
            <a:ext cx="4810125" cy="550545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4A7B7B8-1B4B-818B-74C6-FE779552F90D}"/>
              </a:ext>
            </a:extLst>
          </p:cNvPr>
          <p:cNvSpPr txBox="1"/>
          <p:nvPr/>
        </p:nvSpPr>
        <p:spPr>
          <a:xfrm>
            <a:off x="107504" y="1124744"/>
            <a:ext cx="8856984" cy="3693319"/>
          </a:xfrm>
          <a:prstGeom prst="rect">
            <a:avLst/>
          </a:prstGeom>
          <a:noFill/>
        </p:spPr>
        <p:txBody>
          <a:bodyPr wrap="square" rtlCol="0">
            <a:spAutoFit/>
          </a:bodyPr>
          <a:lstStyle/>
          <a:p>
            <a:pPr algn="just"/>
            <a:r>
              <a:rPr lang="nl-NL" sz="1800" b="1" dirty="0">
                <a:solidFill>
                  <a:schemeClr val="bg1"/>
                </a:solidFill>
                <a:effectLst/>
                <a:latin typeface="Arial" panose="020B0604020202020204" pitchFamily="34" charset="0"/>
                <a:ea typeface="Times New Roman" panose="02020603050405020304" pitchFamily="18" charset="0"/>
              </a:rPr>
              <a:t>Afsluiting van eiwit en de elementen. </a:t>
            </a:r>
          </a:p>
          <a:p>
            <a:pPr algn="just"/>
            <a:endParaRPr lang="nl-NL" sz="1800" dirty="0">
              <a:solidFill>
                <a:schemeClr val="bg1"/>
              </a:solidFill>
              <a:effectLst/>
              <a:latin typeface="Arial" panose="020B0604020202020204" pitchFamily="34" charset="0"/>
              <a:ea typeface="Times New Roman" panose="02020603050405020304" pitchFamily="18" charset="0"/>
            </a:endParaRPr>
          </a:p>
          <a:p>
            <a:pPr marL="342900" lvl="0" indent="-342900" algn="just">
              <a:buFont typeface="+mj-lt"/>
              <a:buAutoNum type="arabicPeriod"/>
              <a:tabLst>
                <a:tab pos="676275" algn="l"/>
              </a:tabLst>
            </a:pPr>
            <a:r>
              <a:rPr lang="nl-NL" sz="1800" i="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Geen verwantschap met element aarde. (eiwit is niet zwaar)</a:t>
            </a:r>
          </a:p>
          <a:p>
            <a:pPr lvl="0" algn="just">
              <a:tabLst>
                <a:tab pos="676275" algn="l"/>
              </a:tabLst>
            </a:pPr>
            <a:endParaRPr lang="nl-NL" sz="1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buAutoNum type="arabicPeriod" startAt="2"/>
              <a:tabLst>
                <a:tab pos="676275" algn="l"/>
              </a:tabLst>
            </a:pPr>
            <a:r>
              <a:rPr lang="nl-NL" sz="1800" i="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geen verwantschap met water (eiwit is niet oplosbaar in water; wel enigszins in zout water)</a:t>
            </a:r>
          </a:p>
          <a:p>
            <a:pPr lvl="0" algn="just">
              <a:tabLst>
                <a:tab pos="676275" algn="l"/>
              </a:tabLst>
            </a:pPr>
            <a:endParaRPr lang="nl-NL" sz="1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lvl="0" algn="just">
              <a:tabLst>
                <a:tab pos="676275" algn="l"/>
              </a:tabLst>
            </a:pPr>
            <a:r>
              <a:rPr lang="nl-NL" sz="1800" i="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3.    eiwit is schuimig, luchtig, dus wel verwantschap met het element lucht. (Denk   </a:t>
            </a:r>
          </a:p>
          <a:p>
            <a:pPr lvl="0" algn="just">
              <a:tabLst>
                <a:tab pos="676275" algn="l"/>
              </a:tabLst>
            </a:pPr>
            <a:r>
              <a:rPr lang="nl-NL" i="1" dirty="0">
                <a:solidFill>
                  <a:schemeClr val="bg1"/>
                </a:solidFill>
                <a:ea typeface="Times New Roman" panose="02020603050405020304" pitchFamily="18" charset="0"/>
                <a:cs typeface="Times New Roman" panose="02020603050405020304" pitchFamily="18" charset="0"/>
              </a:rPr>
              <a:t>       </a:t>
            </a:r>
            <a:r>
              <a:rPr lang="nl-NL" sz="1800" i="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aan “bavarois” en schuimtoetjes)</a:t>
            </a:r>
          </a:p>
          <a:p>
            <a:pPr lvl="0" algn="just">
              <a:tabLst>
                <a:tab pos="676275" algn="l"/>
              </a:tabLst>
            </a:pPr>
            <a:endParaRPr lang="nl-NL" sz="1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lvl="0" algn="just">
              <a:tabLst>
                <a:tab pos="676275" algn="l"/>
              </a:tabLst>
            </a:pPr>
            <a:r>
              <a:rPr lang="nl-NL" sz="1800" i="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4.    geen verwantschap met vuur → niet brandbaar</a:t>
            </a:r>
            <a:endParaRPr lang="nl-NL" sz="1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endParaRPr lang="nl-NL" sz="1800" b="1" dirty="0">
              <a:solidFill>
                <a:schemeClr val="bg1"/>
              </a:solidFill>
              <a:effectLst/>
              <a:latin typeface="Arial" panose="020B0604020202020204" pitchFamily="34" charset="0"/>
              <a:ea typeface="Times New Roman" panose="02020603050405020304" pitchFamily="18" charset="0"/>
            </a:endParaRPr>
          </a:p>
          <a:p>
            <a:pPr algn="just"/>
            <a:r>
              <a:rPr lang="nl-NL" sz="1800" b="1" dirty="0">
                <a:solidFill>
                  <a:schemeClr val="bg1"/>
                </a:solidFill>
                <a:effectLst/>
                <a:latin typeface="Arial" panose="020B0604020202020204" pitchFamily="34" charset="0"/>
                <a:ea typeface="Times New Roman" panose="02020603050405020304" pitchFamily="18" charset="0"/>
              </a:rPr>
              <a:t>Eindconclusie:</a:t>
            </a:r>
            <a:r>
              <a:rPr lang="nl-NL" sz="1800" dirty="0">
                <a:solidFill>
                  <a:schemeClr val="bg1"/>
                </a:solidFill>
                <a:effectLst/>
                <a:latin typeface="Arial" panose="020B0604020202020204" pitchFamily="34" charset="0"/>
                <a:ea typeface="Times New Roman" panose="02020603050405020304" pitchFamily="18" charset="0"/>
              </a:rPr>
              <a:t> eiwit hoort dus bij het element </a:t>
            </a:r>
            <a:r>
              <a:rPr lang="nl-NL" sz="1800" b="1" i="1" dirty="0">
                <a:solidFill>
                  <a:schemeClr val="bg1"/>
                </a:solidFill>
                <a:effectLst/>
                <a:latin typeface="Arial" panose="020B0604020202020204" pitchFamily="34" charset="0"/>
                <a:ea typeface="Times New Roman" panose="02020603050405020304" pitchFamily="18" charset="0"/>
              </a:rPr>
              <a:t>lucht</a:t>
            </a:r>
            <a:r>
              <a:rPr lang="nl-NL" sz="1800" dirty="0">
                <a:solidFill>
                  <a:schemeClr val="bg1"/>
                </a:solidFill>
                <a:effectLst/>
                <a:latin typeface="Arial" panose="020B0604020202020204" pitchFamily="34" charset="0"/>
                <a:ea typeface="Times New Roman" panose="02020603050405020304" pitchFamily="18" charset="0"/>
              </a:rPr>
              <a:t>!</a:t>
            </a:r>
          </a:p>
        </p:txBody>
      </p:sp>
    </p:spTree>
    <p:extLst>
      <p:ext uri="{BB962C8B-B14F-4D97-AF65-F5344CB8AC3E}">
        <p14:creationId xmlns:p14="http://schemas.microsoft.com/office/powerpoint/2010/main" val="2196900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2F1E84E-4E9C-083B-98EC-1A21C8C11E8A}"/>
              </a:ext>
            </a:extLst>
          </p:cNvPr>
          <p:cNvSpPr txBox="1"/>
          <p:nvPr/>
        </p:nvSpPr>
        <p:spPr>
          <a:xfrm>
            <a:off x="0" y="0"/>
            <a:ext cx="8784976" cy="7571303"/>
          </a:xfrm>
          <a:prstGeom prst="rect">
            <a:avLst/>
          </a:prstGeom>
          <a:noFill/>
        </p:spPr>
        <p:txBody>
          <a:bodyPr wrap="square" rtlCol="0">
            <a:spAutoFit/>
          </a:bodyPr>
          <a:lstStyle/>
          <a:p>
            <a:pPr lvl="0" algn="ctr">
              <a:tabLst>
                <a:tab pos="457200" algn="l"/>
              </a:tabLst>
            </a:pPr>
            <a:r>
              <a:rPr lang="nl-NL"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Practicum proef 18, “Wat gebeurt in de </a:t>
            </a:r>
            <a:r>
              <a:rPr lang="nl-NL" sz="18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groene blaadjes?”</a:t>
            </a:r>
            <a:endParaRPr lang="nl-NL"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lvl="0" algn="just">
              <a:tabLst>
                <a:tab pos="457200" algn="l"/>
              </a:tabLst>
            </a:pPr>
            <a:r>
              <a:rPr lang="nl-NL" b="1" dirty="0">
                <a:solidFill>
                  <a:schemeClr val="bg1"/>
                </a:solidFill>
                <a:ea typeface="Times New Roman" panose="02020603050405020304" pitchFamily="18" charset="0"/>
              </a:rPr>
              <a:t>Benodigdheden: </a:t>
            </a:r>
          </a:p>
          <a:p>
            <a:pPr lvl="0" algn="just">
              <a:tabLst>
                <a:tab pos="457200" algn="l"/>
              </a:tabLst>
            </a:pPr>
            <a:r>
              <a:rPr lang="nl-NL" b="1" dirty="0">
                <a:solidFill>
                  <a:schemeClr val="bg1"/>
                </a:solidFill>
                <a:ea typeface="Times New Roman" panose="02020603050405020304" pitchFamily="18" charset="0"/>
              </a:rPr>
              <a:t>Van proef 17 is nog nodig:</a:t>
            </a:r>
            <a:endParaRPr lang="nl-NL"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buFont typeface="Symbol" panose="05050102010706020507" pitchFamily="18" charset="2"/>
              <a:buChar char=""/>
              <a:tabLst>
                <a:tab pos="457200" algn="l"/>
              </a:tabLst>
            </a:pPr>
            <a:r>
              <a:rPr lang="nl-NL"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houten reageerbuisknijper </a:t>
            </a:r>
            <a:endParaRPr lang="nl-NL" sz="1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buFont typeface="Symbol" panose="05050102010706020507" pitchFamily="18" charset="2"/>
              <a:buChar char=""/>
              <a:tabLst>
                <a:tab pos="457200" algn="l"/>
              </a:tabLst>
            </a:pPr>
            <a:r>
              <a:rPr lang="nl-NL"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spiritusbrander + lucifers</a:t>
            </a:r>
            <a:endParaRPr lang="nl-NL" sz="1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buFont typeface="Symbol" panose="05050102010706020507" pitchFamily="18" charset="2"/>
              <a:buChar char=""/>
              <a:tabLst>
                <a:tab pos="457200" algn="l"/>
              </a:tabLst>
            </a:pPr>
            <a:r>
              <a:rPr lang="nl-NL"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veiligheidsbril </a:t>
            </a:r>
            <a:endParaRPr lang="nl-NL" dirty="0">
              <a:solidFill>
                <a:schemeClr val="bg1"/>
              </a:solidFill>
              <a:ea typeface="Times New Roman" panose="02020603050405020304" pitchFamily="18" charset="0"/>
              <a:cs typeface="Times New Roman" panose="02020603050405020304" pitchFamily="18" charset="0"/>
            </a:endParaRPr>
          </a:p>
          <a:p>
            <a:pPr marL="342900" lvl="0" indent="-342900" algn="just">
              <a:buFont typeface="Symbol" panose="05050102010706020507" pitchFamily="18" charset="2"/>
              <a:buChar char=""/>
              <a:tabLst>
                <a:tab pos="457200" algn="l"/>
              </a:tabLst>
            </a:pPr>
            <a:r>
              <a:rPr lang="nl-NL"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flesje met </a:t>
            </a:r>
            <a:r>
              <a:rPr lang="nl-NL" sz="1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Benedicts</a:t>
            </a:r>
            <a:r>
              <a:rPr lang="nl-NL"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-reagens, blauwe vloeistof die “ergens” op reageert </a:t>
            </a:r>
          </a:p>
          <a:p>
            <a:pPr marL="342900" lvl="0" indent="-342900" algn="just">
              <a:buFont typeface="Symbol" panose="05050102010706020507" pitchFamily="18" charset="2"/>
              <a:buChar char=""/>
              <a:tabLst>
                <a:tab pos="457200" algn="l"/>
              </a:tabLst>
            </a:pPr>
            <a:r>
              <a:rPr lang="nl-NL"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spiritusbrander + lucifers</a:t>
            </a:r>
            <a:endParaRPr lang="nl-NL" sz="1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nl-NL"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r>
              <a:rPr lang="nl-NL" b="1" dirty="0">
                <a:solidFill>
                  <a:schemeClr val="bg1"/>
                </a:solidFill>
                <a:ea typeface="Times New Roman" panose="02020603050405020304" pitchFamily="18" charset="0"/>
              </a:rPr>
              <a:t>Extra benodigdheden voor proef 18</a:t>
            </a:r>
          </a:p>
          <a:p>
            <a:pPr marL="285750" indent="-285750" algn="just">
              <a:buFont typeface="Arial" panose="020B0604020202020204" pitchFamily="34" charset="0"/>
              <a:buChar char="•"/>
            </a:pPr>
            <a:r>
              <a:rPr lang="nl-NL" dirty="0">
                <a:solidFill>
                  <a:schemeClr val="bg1"/>
                </a:solidFill>
                <a:ea typeface="Times New Roman" panose="02020603050405020304" pitchFamily="18" charset="0"/>
                <a:cs typeface="Times New Roman" panose="02020603050405020304" pitchFamily="18" charset="0"/>
              </a:rPr>
              <a:t>Twee lege reageerbuisjes (met alleen kooksteentjes)</a:t>
            </a:r>
          </a:p>
          <a:p>
            <a:pPr marL="285750" indent="-285750" algn="just">
              <a:buFont typeface="Arial" panose="020B0604020202020204" pitchFamily="34" charset="0"/>
              <a:buChar char="•"/>
            </a:pPr>
            <a:r>
              <a:rPr lang="nl-NL" sz="1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Afgeknipte sprietjes van de tarwe plantjes</a:t>
            </a:r>
          </a:p>
          <a:p>
            <a:pPr marL="285750" indent="-285750" algn="just">
              <a:buFont typeface="Arial" panose="020B0604020202020204" pitchFamily="34" charset="0"/>
              <a:buChar char="•"/>
            </a:pPr>
            <a:r>
              <a:rPr lang="nl-NL" dirty="0">
                <a:solidFill>
                  <a:schemeClr val="bg1"/>
                </a:solidFill>
                <a:ea typeface="Times New Roman" panose="02020603050405020304" pitchFamily="18" charset="0"/>
                <a:cs typeface="Times New Roman" panose="02020603050405020304" pitchFamily="18" charset="0"/>
              </a:rPr>
              <a:t>Vijzel en stamper</a:t>
            </a:r>
          </a:p>
          <a:p>
            <a:pPr marL="285750" indent="-285750" algn="just">
              <a:buFont typeface="Arial" panose="020B0604020202020204" pitchFamily="34" charset="0"/>
              <a:buChar char="•"/>
            </a:pPr>
            <a:r>
              <a:rPr lang="nl-NL" sz="1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Kokend heet water</a:t>
            </a:r>
          </a:p>
          <a:p>
            <a:pPr marL="285750" indent="-285750" algn="just">
              <a:buFont typeface="Arial" panose="020B0604020202020204" pitchFamily="34" charset="0"/>
              <a:buChar char="•"/>
            </a:pPr>
            <a:r>
              <a:rPr lang="nl-NL" dirty="0">
                <a:solidFill>
                  <a:schemeClr val="bg1"/>
                </a:solidFill>
                <a:ea typeface="Times New Roman" panose="02020603050405020304" pitchFamily="18" charset="0"/>
                <a:cs typeface="Times New Roman" panose="02020603050405020304" pitchFamily="18" charset="0"/>
              </a:rPr>
              <a:t>Schaar</a:t>
            </a:r>
          </a:p>
          <a:p>
            <a:pPr algn="just"/>
            <a:r>
              <a:rPr lang="nl-NL" dirty="0">
                <a:solidFill>
                  <a:schemeClr val="bg1"/>
                </a:solidFill>
                <a:ea typeface="Times New Roman" panose="02020603050405020304" pitchFamily="18" charset="0"/>
                <a:cs typeface="Times New Roman" panose="02020603050405020304" pitchFamily="18" charset="0"/>
              </a:rPr>
              <a:t>(Tot hier overschrijven. Vanaf hier samenwerken met je klasgenoot)</a:t>
            </a:r>
          </a:p>
          <a:p>
            <a:pPr algn="just"/>
            <a:r>
              <a:rPr lang="nl-NL" dirty="0">
                <a:solidFill>
                  <a:schemeClr val="bg1"/>
                </a:solidFill>
                <a:ea typeface="Times New Roman" panose="02020603050405020304" pitchFamily="18" charset="0"/>
                <a:cs typeface="Times New Roman" panose="02020603050405020304" pitchFamily="18" charset="0"/>
              </a:rPr>
              <a:t>- - - - - - - - - - - - - - - - - - - - - - - - - - - - - - - - - - - - - - - - - - - - - - - - - - - - - - - - - - -</a:t>
            </a:r>
          </a:p>
          <a:p>
            <a:pPr algn="just"/>
            <a:r>
              <a:rPr lang="nl-NL" b="1" dirty="0">
                <a:solidFill>
                  <a:schemeClr val="bg1"/>
                </a:solidFill>
                <a:ea typeface="Times New Roman" panose="02020603050405020304" pitchFamily="18" charset="0"/>
                <a:cs typeface="Times New Roman" panose="02020603050405020304" pitchFamily="18" charset="0"/>
              </a:rPr>
              <a:t>Waarneming:</a:t>
            </a:r>
          </a:p>
          <a:p>
            <a:pPr algn="just"/>
            <a:r>
              <a:rPr lang="nl-NL" sz="1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(Eerst samen goed lezen, dan samen doen wat er staat; je gaat stap voor stap te werk en je vult al doende  je instructieblad in – dus niet na afloop pas invullen!!)</a:t>
            </a:r>
          </a:p>
          <a:p>
            <a:pPr algn="just"/>
            <a:endParaRPr lang="nl-NL" b="1" dirty="0">
              <a:solidFill>
                <a:schemeClr val="bg1"/>
              </a:solidFill>
              <a:ea typeface="Times New Roman" panose="02020603050405020304" pitchFamily="18" charset="0"/>
              <a:cs typeface="Times New Roman" panose="02020603050405020304" pitchFamily="18" charset="0"/>
            </a:endParaRPr>
          </a:p>
          <a:p>
            <a:pPr algn="just"/>
            <a:r>
              <a:rPr lang="nl-NL"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Conclusie:</a:t>
            </a:r>
          </a:p>
          <a:p>
            <a:pPr algn="just"/>
            <a:r>
              <a:rPr lang="nl-NL" sz="1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(De vraag is: </a:t>
            </a:r>
            <a:r>
              <a:rPr lang="nl-NL" sz="1800" i="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“Wat is er gebeurd er in de groene tarwesprietje?”</a:t>
            </a:r>
            <a:r>
              <a:rPr lang="nl-NL" sz="1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Denk daar samen over na en schrijf op, op het instructieblad. Daarna bespreken we het.)</a:t>
            </a:r>
          </a:p>
          <a:p>
            <a:pPr algn="just"/>
            <a:endParaRPr lang="nl-NL" sz="1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nl-NL"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nl-NL" sz="1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69150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P1000975">
            <a:extLst>
              <a:ext uri="{FF2B5EF4-FFF2-40B4-BE49-F238E27FC236}">
                <a16:creationId xmlns:a16="http://schemas.microsoft.com/office/drawing/2014/main" id="{71E27F52-53F0-4AE0-A6BE-8EBC541AF0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108325"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5" descr="SANY0036">
            <a:extLst>
              <a:ext uri="{FF2B5EF4-FFF2-40B4-BE49-F238E27FC236}">
                <a16:creationId xmlns:a16="http://schemas.microsoft.com/office/drawing/2014/main" id="{C8EFA4CF-26AD-495D-B39D-03D4D81BE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0"/>
            <a:ext cx="5580062"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A1E33DCC-72C6-180F-4912-695641432630}"/>
              </a:ext>
            </a:extLst>
          </p:cNvPr>
          <p:cNvSpPr txBox="1"/>
          <p:nvPr/>
        </p:nvSpPr>
        <p:spPr>
          <a:xfrm>
            <a:off x="323528" y="4437112"/>
            <a:ext cx="8712968" cy="646331"/>
          </a:xfrm>
          <a:prstGeom prst="rect">
            <a:avLst/>
          </a:prstGeom>
          <a:noFill/>
        </p:spPr>
        <p:txBody>
          <a:bodyPr wrap="square" rtlCol="0">
            <a:spAutoFit/>
          </a:bodyPr>
          <a:lstStyle/>
          <a:p>
            <a:r>
              <a:rPr lang="nl-NL" dirty="0">
                <a:solidFill>
                  <a:schemeClr val="bg1"/>
                </a:solidFill>
              </a:rPr>
              <a:t>Links: het afknippen van de sprietjes (onderaan afknippen!)</a:t>
            </a:r>
          </a:p>
          <a:p>
            <a:r>
              <a:rPr lang="nl-NL" dirty="0">
                <a:solidFill>
                  <a:schemeClr val="bg1"/>
                </a:solidFill>
              </a:rPr>
              <a:t>Rechts: het vermorzelen van de sprietjes in de vijzel met kokend water</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P1010508">
            <a:extLst>
              <a:ext uri="{FF2B5EF4-FFF2-40B4-BE49-F238E27FC236}">
                <a16:creationId xmlns:a16="http://schemas.microsoft.com/office/drawing/2014/main" id="{C68C41C0-3DCF-4907-9586-8063522594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73" y="0"/>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D470CDCE-E1E2-6E82-F83C-F9D78A80E762}"/>
              </a:ext>
            </a:extLst>
          </p:cNvPr>
          <p:cNvSpPr txBox="1"/>
          <p:nvPr/>
        </p:nvSpPr>
        <p:spPr>
          <a:xfrm>
            <a:off x="19141" y="0"/>
            <a:ext cx="9124859" cy="1200329"/>
          </a:xfrm>
          <a:prstGeom prst="rect">
            <a:avLst/>
          </a:prstGeom>
          <a:noFill/>
        </p:spPr>
        <p:txBody>
          <a:bodyPr wrap="square" rtlCol="0">
            <a:spAutoFit/>
          </a:bodyPr>
          <a:lstStyle/>
          <a:p>
            <a:r>
              <a:rPr lang="nl-NL" b="1" dirty="0">
                <a:solidFill>
                  <a:schemeClr val="bg1"/>
                </a:solidFill>
              </a:rPr>
              <a:t>1) Hete water met sap van tarweplantjes in reageerbuis</a:t>
            </a:r>
          </a:p>
          <a:p>
            <a:r>
              <a:rPr lang="nl-NL" b="1" dirty="0">
                <a:solidFill>
                  <a:schemeClr val="bg1"/>
                </a:solidFill>
              </a:rPr>
              <a:t>2) Voorzichtig verhitten boven spiritusvlam. Dankzij de kooksteentjes gaat het koken rustiger</a:t>
            </a:r>
          </a:p>
          <a:p>
            <a:r>
              <a:rPr lang="nl-NL" b="1" dirty="0">
                <a:solidFill>
                  <a:schemeClr val="bg1"/>
                </a:solidFill>
              </a:rPr>
              <a:t>3) Zeer goed kleurveranderingen waarnemen en opschrijven!!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a:extLst>
              <a:ext uri="{FF2B5EF4-FFF2-40B4-BE49-F238E27FC236}">
                <a16:creationId xmlns:a16="http://schemas.microsoft.com/office/drawing/2014/main" id="{EF84F207-8405-448D-9744-ADC641760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392"/>
            <a:ext cx="8893175" cy="684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vak 3">
            <a:extLst>
              <a:ext uri="{FF2B5EF4-FFF2-40B4-BE49-F238E27FC236}">
                <a16:creationId xmlns:a16="http://schemas.microsoft.com/office/drawing/2014/main" id="{889AC9E8-1D8A-190C-9E83-9F9952821495}"/>
              </a:ext>
            </a:extLst>
          </p:cNvPr>
          <p:cNvSpPr txBox="1"/>
          <p:nvPr/>
        </p:nvSpPr>
        <p:spPr>
          <a:xfrm>
            <a:off x="3059832" y="5805264"/>
            <a:ext cx="6390456" cy="369332"/>
          </a:xfrm>
          <a:prstGeom prst="rect">
            <a:avLst/>
          </a:prstGeom>
          <a:noFill/>
        </p:spPr>
        <p:txBody>
          <a:bodyPr wrap="square">
            <a:spAutoFit/>
          </a:bodyPr>
          <a:lstStyle/>
          <a:p>
            <a:r>
              <a:rPr lang="nl-NL" b="1" dirty="0">
                <a:solidFill>
                  <a:schemeClr val="bg1"/>
                </a:solidFill>
              </a:rPr>
              <a:t>Bij gevaar van overkoken buisje hoger houden!!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descr="WatGebeurtInGroeneBlaadjes">
            <a:extLst>
              <a:ext uri="{FF2B5EF4-FFF2-40B4-BE49-F238E27FC236}">
                <a16:creationId xmlns:a16="http://schemas.microsoft.com/office/drawing/2014/main" id="{B35C7F6E-6202-4A0F-A8B8-189F05685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13288"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4" descr="Proef_18_WatGebeurtInGroeneBlaadjes">
            <a:extLst>
              <a:ext uri="{FF2B5EF4-FFF2-40B4-BE49-F238E27FC236}">
                <a16:creationId xmlns:a16="http://schemas.microsoft.com/office/drawing/2014/main" id="{9D930F9C-25BC-44D9-8054-8244ABA04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7738" y="0"/>
            <a:ext cx="4386262"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Rectangle 6">
            <a:extLst>
              <a:ext uri="{FF2B5EF4-FFF2-40B4-BE49-F238E27FC236}">
                <a16:creationId xmlns:a16="http://schemas.microsoft.com/office/drawing/2014/main" id="{4C1F5A86-FE59-4108-8ECF-812E967FC047}"/>
              </a:ext>
            </a:extLst>
          </p:cNvPr>
          <p:cNvSpPr>
            <a:spLocks noChangeArrowheads="1"/>
          </p:cNvSpPr>
          <p:nvPr/>
        </p:nvSpPr>
        <p:spPr bwMode="auto">
          <a:xfrm>
            <a:off x="0" y="-98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nl-NL" altLang="nl-NL" sz="1800"/>
          </a:p>
        </p:txBody>
      </p:sp>
      <p:sp>
        <p:nvSpPr>
          <p:cNvPr id="46085" name="Rectangle 7">
            <a:extLst>
              <a:ext uri="{FF2B5EF4-FFF2-40B4-BE49-F238E27FC236}">
                <a16:creationId xmlns:a16="http://schemas.microsoft.com/office/drawing/2014/main" id="{536C88E0-5AE0-4C9B-988A-C99CC1D7A203}"/>
              </a:ext>
            </a:extLst>
          </p:cNvPr>
          <p:cNvSpPr>
            <a:spLocks noChangeArrowheads="1"/>
          </p:cNvSpPr>
          <p:nvPr/>
        </p:nvSpPr>
        <p:spPr bwMode="auto">
          <a:xfrm>
            <a:off x="4462463" y="3311525"/>
            <a:ext cx="219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nl-NL" altLang="nl-NL" sz="1000" b="1">
                <a:cs typeface="Times New Roman" panose="02020603050405020304" pitchFamily="18" charset="0"/>
              </a:rPr>
              <a:t> </a:t>
            </a:r>
            <a:endParaRPr lang="nl-NL" altLang="nl-NL" sz="1800"/>
          </a:p>
        </p:txBody>
      </p:sp>
      <p:sp>
        <p:nvSpPr>
          <p:cNvPr id="46086" name="Rectangle 8">
            <a:extLst>
              <a:ext uri="{FF2B5EF4-FFF2-40B4-BE49-F238E27FC236}">
                <a16:creationId xmlns:a16="http://schemas.microsoft.com/office/drawing/2014/main" id="{BE9BA40F-3D9C-4270-9BA6-7AF5CD93B125}"/>
              </a:ext>
            </a:extLst>
          </p:cNvPr>
          <p:cNvSpPr>
            <a:spLocks noChangeArrowheads="1"/>
          </p:cNvSpPr>
          <p:nvPr/>
        </p:nvSpPr>
        <p:spPr bwMode="auto">
          <a:xfrm>
            <a:off x="0" y="6956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nl-NL" altLang="nl-NL" sz="1800"/>
          </a:p>
        </p:txBody>
      </p:sp>
      <p:sp>
        <p:nvSpPr>
          <p:cNvPr id="46087" name="Text Box 9">
            <a:extLst>
              <a:ext uri="{FF2B5EF4-FFF2-40B4-BE49-F238E27FC236}">
                <a16:creationId xmlns:a16="http://schemas.microsoft.com/office/drawing/2014/main" id="{CD16F013-8376-4E33-862A-BDA8D95ECB3B}"/>
              </a:ext>
            </a:extLst>
          </p:cNvPr>
          <p:cNvSpPr txBox="1">
            <a:spLocks noChangeArrowheads="1"/>
          </p:cNvSpPr>
          <p:nvPr/>
        </p:nvSpPr>
        <p:spPr bwMode="auto">
          <a:xfrm>
            <a:off x="179388" y="6381750"/>
            <a:ext cx="8964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l-NL" altLang="nl-NL" sz="2400" b="1">
                <a:solidFill>
                  <a:schemeClr val="bg1"/>
                </a:solidFill>
              </a:rPr>
              <a:t>Proef 18. “Wat gebeurt er in de groene blaadjes?”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a:extLst>
              <a:ext uri="{FF2B5EF4-FFF2-40B4-BE49-F238E27FC236}">
                <a16:creationId xmlns:a16="http://schemas.microsoft.com/office/drawing/2014/main" id="{BD29414E-2B69-4519-83D2-87ECF1E342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4" y="0"/>
            <a:ext cx="4215762" cy="572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D558AEB0-2A53-E409-F54C-0FA18A757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2301"/>
            <a:ext cx="4625329" cy="350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a:extLst>
              <a:ext uri="{FF2B5EF4-FFF2-40B4-BE49-F238E27FC236}">
                <a16:creationId xmlns:a16="http://schemas.microsoft.com/office/drawing/2014/main" id="{5C54BA7D-C2B7-A3F7-C41B-2E3E6FBBE17D}"/>
              </a:ext>
            </a:extLst>
          </p:cNvPr>
          <p:cNvSpPr txBox="1"/>
          <p:nvPr/>
        </p:nvSpPr>
        <p:spPr>
          <a:xfrm>
            <a:off x="304849" y="6021288"/>
            <a:ext cx="8748464" cy="646331"/>
          </a:xfrm>
          <a:prstGeom prst="rect">
            <a:avLst/>
          </a:prstGeom>
          <a:noFill/>
        </p:spPr>
        <p:txBody>
          <a:bodyPr wrap="square" rtlCol="0">
            <a:spAutoFit/>
          </a:bodyPr>
          <a:lstStyle/>
          <a:p>
            <a:r>
              <a:rPr lang="nl-NL" b="1" dirty="0">
                <a:solidFill>
                  <a:schemeClr val="bg1"/>
                </a:solidFill>
              </a:rPr>
              <a:t>Vroeger gebruikten wij </a:t>
            </a:r>
            <a:r>
              <a:rPr lang="nl-NL" b="1" dirty="0" err="1">
                <a:solidFill>
                  <a:schemeClr val="bg1"/>
                </a:solidFill>
              </a:rPr>
              <a:t>Fehlings</a:t>
            </a:r>
            <a:r>
              <a:rPr lang="nl-NL" b="1" dirty="0">
                <a:solidFill>
                  <a:schemeClr val="bg1"/>
                </a:solidFill>
              </a:rPr>
              <a:t>-reagens. Tegenwoordig </a:t>
            </a:r>
            <a:r>
              <a:rPr lang="nl-NL" b="1" dirty="0" err="1">
                <a:solidFill>
                  <a:schemeClr val="bg1"/>
                </a:solidFill>
              </a:rPr>
              <a:t>Benedicts</a:t>
            </a:r>
            <a:r>
              <a:rPr lang="nl-NL" b="1" dirty="0">
                <a:solidFill>
                  <a:schemeClr val="bg1"/>
                </a:solidFill>
              </a:rPr>
              <a:t>-reagens</a:t>
            </a:r>
          </a:p>
          <a:p>
            <a:r>
              <a:rPr lang="nl-NL" b="1" dirty="0">
                <a:solidFill>
                  <a:schemeClr val="bg1"/>
                </a:solidFill>
              </a:rPr>
              <a:t>Maar het is allebei blauwe vloeistof en het doet hetzelfde!</a:t>
            </a:r>
          </a:p>
        </p:txBody>
      </p:sp>
      <p:sp>
        <p:nvSpPr>
          <p:cNvPr id="6" name="Tekstvak 5">
            <a:extLst>
              <a:ext uri="{FF2B5EF4-FFF2-40B4-BE49-F238E27FC236}">
                <a16:creationId xmlns:a16="http://schemas.microsoft.com/office/drawing/2014/main" id="{352462F0-96E3-E3F8-A9DF-51B59F46750B}"/>
              </a:ext>
            </a:extLst>
          </p:cNvPr>
          <p:cNvSpPr txBox="1"/>
          <p:nvPr/>
        </p:nvSpPr>
        <p:spPr>
          <a:xfrm>
            <a:off x="4572000" y="3645024"/>
            <a:ext cx="4392488" cy="923330"/>
          </a:xfrm>
          <a:prstGeom prst="rect">
            <a:avLst/>
          </a:prstGeom>
          <a:noFill/>
        </p:spPr>
        <p:txBody>
          <a:bodyPr wrap="square" rtlCol="0">
            <a:spAutoFit/>
          </a:bodyPr>
          <a:lstStyle/>
          <a:p>
            <a:r>
              <a:rPr lang="nl-NL" b="1" dirty="0">
                <a:solidFill>
                  <a:schemeClr val="bg1"/>
                </a:solidFill>
              </a:rPr>
              <a:t>Tekening uit periodeschrift leerling.</a:t>
            </a:r>
          </a:p>
          <a:p>
            <a:r>
              <a:rPr lang="nl-NL" b="1" dirty="0">
                <a:solidFill>
                  <a:schemeClr val="bg1"/>
                </a:solidFill>
              </a:rPr>
              <a:t>Eerst kleurt het blauwig, dan gaat het naar </a:t>
            </a:r>
            <a:r>
              <a:rPr lang="nl-NL" b="1" dirty="0" err="1">
                <a:solidFill>
                  <a:schemeClr val="bg1"/>
                </a:solidFill>
              </a:rPr>
              <a:t>bruin-oranje</a:t>
            </a:r>
            <a:endParaRPr lang="nl-NL" b="1"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4" descr="05_tarwe_01">
            <a:extLst>
              <a:ext uri="{FF2B5EF4-FFF2-40B4-BE49-F238E27FC236}">
                <a16:creationId xmlns:a16="http://schemas.microsoft.com/office/drawing/2014/main" id="{3E160AA1-B2F0-40D7-94A3-FD45A2E921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297238"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5" descr="06_Rogge">
            <a:extLst>
              <a:ext uri="{FF2B5EF4-FFF2-40B4-BE49-F238E27FC236}">
                <a16:creationId xmlns:a16="http://schemas.microsoft.com/office/drawing/2014/main" id="{88549ED3-55FD-4430-9211-2B0D84C72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188913"/>
            <a:ext cx="4752975" cy="364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6" descr="hi-wheat">
            <a:extLst>
              <a:ext uri="{FF2B5EF4-FFF2-40B4-BE49-F238E27FC236}">
                <a16:creationId xmlns:a16="http://schemas.microsoft.com/office/drawing/2014/main" id="{665E3BAD-1E26-4617-BB9F-C6EA10F69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86225"/>
            <a:ext cx="2771775"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7" descr="07_tarwekorrel_01">
            <a:extLst>
              <a:ext uri="{FF2B5EF4-FFF2-40B4-BE49-F238E27FC236}">
                <a16:creationId xmlns:a16="http://schemas.microsoft.com/office/drawing/2014/main" id="{1D1293FA-FE0E-4773-8FB1-2FC14952D8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4005263"/>
            <a:ext cx="1751013"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9">
            <a:extLst>
              <a:ext uri="{FF2B5EF4-FFF2-40B4-BE49-F238E27FC236}">
                <a16:creationId xmlns:a16="http://schemas.microsoft.com/office/drawing/2014/main" id="{581E8126-7977-4358-9374-F42A6F8B0F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9925" y="3933825"/>
            <a:ext cx="1811338"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Afbeelding 1">
            <a:extLst>
              <a:ext uri="{FF2B5EF4-FFF2-40B4-BE49-F238E27FC236}">
                <a16:creationId xmlns:a16="http://schemas.microsoft.com/office/drawing/2014/main" id="{A9875381-492D-4934-824E-FF1AC84271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1675" y="0"/>
            <a:ext cx="5200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a:extLst>
              <a:ext uri="{FF2B5EF4-FFF2-40B4-BE49-F238E27FC236}">
                <a16:creationId xmlns:a16="http://schemas.microsoft.com/office/drawing/2014/main" id="{3F9791CD-4A55-4719-BED2-A66215E9E0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B0E7E4ED-9FDA-6EB1-1C4D-C84A8A804F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27523"/>
            <a:ext cx="4622292" cy="660295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Afbeelding 1" descr="15_OlieVet_01_zonnebloemolie_02_zonnebloem">
            <a:extLst>
              <a:ext uri="{FF2B5EF4-FFF2-40B4-BE49-F238E27FC236}">
                <a16:creationId xmlns:a16="http://schemas.microsoft.com/office/drawing/2014/main" id="{32E1A144-50DD-4D61-8630-D767279B08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197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Afbeelding 2" descr="15_OlieVet_01_zonnebloemolie_01">
            <a:extLst>
              <a:ext uri="{FF2B5EF4-FFF2-40B4-BE49-F238E27FC236}">
                <a16:creationId xmlns:a16="http://schemas.microsoft.com/office/drawing/2014/main" id="{42431B4A-7CBF-4ABE-992A-8456CC53A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850" y="0"/>
            <a:ext cx="386715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6">
            <a:extLst>
              <a:ext uri="{FF2B5EF4-FFF2-40B4-BE49-F238E27FC236}">
                <a16:creationId xmlns:a16="http://schemas.microsoft.com/office/drawing/2014/main" id="{C7750303-1F3E-4883-B22C-015F0A86A05C}"/>
              </a:ext>
            </a:extLst>
          </p:cNvPr>
          <p:cNvSpPr>
            <a:spLocks noChangeArrowheads="1"/>
          </p:cNvSpPr>
          <p:nvPr/>
        </p:nvSpPr>
        <p:spPr bwMode="auto">
          <a:xfrm>
            <a:off x="0" y="425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nl-NL" altLang="nl-NL" sz="1800"/>
          </a:p>
        </p:txBody>
      </p:sp>
      <p:sp>
        <p:nvSpPr>
          <p:cNvPr id="50181" name="Rectangle 7">
            <a:extLst>
              <a:ext uri="{FF2B5EF4-FFF2-40B4-BE49-F238E27FC236}">
                <a16:creationId xmlns:a16="http://schemas.microsoft.com/office/drawing/2014/main" id="{4210B9E3-0899-4DBA-9A75-38C0BF5408FC}"/>
              </a:ext>
            </a:extLst>
          </p:cNvPr>
          <p:cNvSpPr>
            <a:spLocks noChangeArrowheads="1"/>
          </p:cNvSpPr>
          <p:nvPr/>
        </p:nvSpPr>
        <p:spPr bwMode="auto">
          <a:xfrm>
            <a:off x="4457700" y="3263900"/>
            <a:ext cx="2270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nl-NL" altLang="nl-NL" sz="1200">
                <a:cs typeface="Times New Roman" panose="02020603050405020304" pitchFamily="18" charset="0"/>
              </a:rPr>
              <a:t> </a:t>
            </a:r>
            <a:endParaRPr lang="nl-NL" altLang="nl-NL" sz="18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Afbeelding 3" descr="15_OlieVet_01_olijfolie_01_olijvenoogst_02">
            <a:extLst>
              <a:ext uri="{FF2B5EF4-FFF2-40B4-BE49-F238E27FC236}">
                <a16:creationId xmlns:a16="http://schemas.microsoft.com/office/drawing/2014/main" id="{96EA9B65-FE4B-4C29-87B8-5BF1BBA712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Afbeelding 4" descr="15_OlieVet_01_olijfolie_01_olijvenoogst_01">
            <a:extLst>
              <a:ext uri="{FF2B5EF4-FFF2-40B4-BE49-F238E27FC236}">
                <a16:creationId xmlns:a16="http://schemas.microsoft.com/office/drawing/2014/main" id="{82B26EFD-BE5C-4AE1-B933-512E7F9F2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2971800"/>
            <a:ext cx="50768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6">
            <a:extLst>
              <a:ext uri="{FF2B5EF4-FFF2-40B4-BE49-F238E27FC236}">
                <a16:creationId xmlns:a16="http://schemas.microsoft.com/office/drawing/2014/main" id="{687D4CB4-53B8-4D97-B7E8-B8C2323D6787}"/>
              </a:ext>
            </a:extLst>
          </p:cNvPr>
          <p:cNvSpPr>
            <a:spLocks noChangeArrowheads="1"/>
          </p:cNvSpPr>
          <p:nvPr/>
        </p:nvSpPr>
        <p:spPr bwMode="auto">
          <a:xfrm>
            <a:off x="0" y="1177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nl-NL" altLang="nl-NL" sz="1800"/>
          </a:p>
        </p:txBody>
      </p:sp>
      <p:sp>
        <p:nvSpPr>
          <p:cNvPr id="51205" name="Rectangle 7">
            <a:extLst>
              <a:ext uri="{FF2B5EF4-FFF2-40B4-BE49-F238E27FC236}">
                <a16:creationId xmlns:a16="http://schemas.microsoft.com/office/drawing/2014/main" id="{D79F9B22-AA0A-47A2-A97B-8B6CF3CC034D}"/>
              </a:ext>
            </a:extLst>
          </p:cNvPr>
          <p:cNvSpPr>
            <a:spLocks noChangeArrowheads="1"/>
          </p:cNvSpPr>
          <p:nvPr/>
        </p:nvSpPr>
        <p:spPr bwMode="auto">
          <a:xfrm>
            <a:off x="0" y="3292475"/>
            <a:ext cx="2270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nl-NL" altLang="nl-NL" sz="1200">
                <a:cs typeface="Times New Roman" panose="02020603050405020304" pitchFamily="18" charset="0"/>
              </a:rPr>
              <a:t> </a:t>
            </a:r>
            <a:endParaRPr lang="nl-NL" altLang="nl-NL" sz="18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Afbeelding 5" descr="15_OlieVet_01_olijfolie_02_boomgaard">
            <a:extLst>
              <a:ext uri="{FF2B5EF4-FFF2-40B4-BE49-F238E27FC236}">
                <a16:creationId xmlns:a16="http://schemas.microsoft.com/office/drawing/2014/main" id="{2F9503F3-D661-4003-819C-832C54A580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6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Afbeelding 6" descr="15_OlieVet_01_olijfolie_01_olijven">
            <a:extLst>
              <a:ext uri="{FF2B5EF4-FFF2-40B4-BE49-F238E27FC236}">
                <a16:creationId xmlns:a16="http://schemas.microsoft.com/office/drawing/2014/main" id="{A76E062C-BDFE-4076-9CE6-9869DA1871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76825"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Afbeelding 7" descr="15_OlieVet_01_olijfolie_01">
            <a:extLst>
              <a:ext uri="{FF2B5EF4-FFF2-40B4-BE49-F238E27FC236}">
                <a16:creationId xmlns:a16="http://schemas.microsoft.com/office/drawing/2014/main" id="{8EA25DCE-5252-4FD3-892B-65840925F3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2713" y="1557338"/>
            <a:ext cx="3951287"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Rectangle 6">
            <a:extLst>
              <a:ext uri="{FF2B5EF4-FFF2-40B4-BE49-F238E27FC236}">
                <a16:creationId xmlns:a16="http://schemas.microsoft.com/office/drawing/2014/main" id="{BF4B6A7F-0ECA-4A32-AA24-B67855FD8917}"/>
              </a:ext>
            </a:extLst>
          </p:cNvPr>
          <p:cNvSpPr>
            <a:spLocks noChangeArrowheads="1"/>
          </p:cNvSpPr>
          <p:nvPr/>
        </p:nvSpPr>
        <p:spPr bwMode="auto">
          <a:xfrm>
            <a:off x="0" y="730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nl-NL" altLang="nl-NL" sz="1800"/>
          </a:p>
        </p:txBody>
      </p:sp>
      <p:sp>
        <p:nvSpPr>
          <p:cNvPr id="53253" name="Rectangle 7">
            <a:extLst>
              <a:ext uri="{FF2B5EF4-FFF2-40B4-BE49-F238E27FC236}">
                <a16:creationId xmlns:a16="http://schemas.microsoft.com/office/drawing/2014/main" id="{071E3CD6-3A88-440D-88BF-82512F676534}"/>
              </a:ext>
            </a:extLst>
          </p:cNvPr>
          <p:cNvSpPr>
            <a:spLocks noChangeArrowheads="1"/>
          </p:cNvSpPr>
          <p:nvPr/>
        </p:nvSpPr>
        <p:spPr bwMode="auto">
          <a:xfrm>
            <a:off x="4457700" y="3273425"/>
            <a:ext cx="2270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nl-NL" altLang="nl-NL" sz="1200">
                <a:cs typeface="Times New Roman" panose="02020603050405020304" pitchFamily="18" charset="0"/>
              </a:rPr>
              <a:t> </a:t>
            </a:r>
            <a:endParaRPr lang="nl-NL" altLang="nl-NL" sz="18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Afbeelding 8" descr="15_OlieVet_01_olijfolie_01_olijfplant">
            <a:extLst>
              <a:ext uri="{FF2B5EF4-FFF2-40B4-BE49-F238E27FC236}">
                <a16:creationId xmlns:a16="http://schemas.microsoft.com/office/drawing/2014/main" id="{7712916C-66BD-4597-A53D-2B53E51799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925888"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Afbeelding 9" descr="15_OlieVet_01_olijfolie_02_olijfboom">
            <a:extLst>
              <a:ext uri="{FF2B5EF4-FFF2-40B4-BE49-F238E27FC236}">
                <a16:creationId xmlns:a16="http://schemas.microsoft.com/office/drawing/2014/main" id="{13429598-2488-4C68-93AE-CA1F32A509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3049588"/>
            <a:ext cx="5076825" cy="380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6">
            <a:extLst>
              <a:ext uri="{FF2B5EF4-FFF2-40B4-BE49-F238E27FC236}">
                <a16:creationId xmlns:a16="http://schemas.microsoft.com/office/drawing/2014/main" id="{61A6CC86-CFC9-4BC6-8BA6-0DB9D2004AEF}"/>
              </a:ext>
            </a:extLst>
          </p:cNvPr>
          <p:cNvSpPr>
            <a:spLocks noChangeArrowheads="1"/>
          </p:cNvSpPr>
          <p:nvPr/>
        </p:nvSpPr>
        <p:spPr bwMode="auto">
          <a:xfrm>
            <a:off x="0" y="904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nl-NL" altLang="nl-NL" sz="1800"/>
          </a:p>
        </p:txBody>
      </p:sp>
      <p:sp>
        <p:nvSpPr>
          <p:cNvPr id="54277" name="Rectangle 7">
            <a:extLst>
              <a:ext uri="{FF2B5EF4-FFF2-40B4-BE49-F238E27FC236}">
                <a16:creationId xmlns:a16="http://schemas.microsoft.com/office/drawing/2014/main" id="{7F599D5A-38D7-432B-A4EB-B6A1A6B4C1EF}"/>
              </a:ext>
            </a:extLst>
          </p:cNvPr>
          <p:cNvSpPr>
            <a:spLocks noChangeArrowheads="1"/>
          </p:cNvSpPr>
          <p:nvPr/>
        </p:nvSpPr>
        <p:spPr bwMode="auto">
          <a:xfrm>
            <a:off x="0" y="3362325"/>
            <a:ext cx="2270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nl-NL" altLang="nl-NL" sz="1200">
                <a:cs typeface="Times New Roman" panose="02020603050405020304" pitchFamily="18" charset="0"/>
              </a:rPr>
              <a:t> </a:t>
            </a:r>
            <a:endParaRPr lang="nl-NL" altLang="nl-NL" sz="1800"/>
          </a:p>
        </p:txBody>
      </p:sp>
      <p:sp>
        <p:nvSpPr>
          <p:cNvPr id="54278" name="Rectangle 8">
            <a:extLst>
              <a:ext uri="{FF2B5EF4-FFF2-40B4-BE49-F238E27FC236}">
                <a16:creationId xmlns:a16="http://schemas.microsoft.com/office/drawing/2014/main" id="{479ADE05-32CB-4598-ACA0-B158E1B19EC2}"/>
              </a:ext>
            </a:extLst>
          </p:cNvPr>
          <p:cNvSpPr>
            <a:spLocks noChangeArrowheads="1"/>
          </p:cNvSpPr>
          <p:nvPr/>
        </p:nvSpPr>
        <p:spPr bwMode="auto">
          <a:xfrm>
            <a:off x="0" y="59515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nl-NL" altLang="nl-NL" sz="18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Afbeelding 10" descr="15_OlieVet_01_lijnolie_01_vlasplant">
            <a:extLst>
              <a:ext uri="{FF2B5EF4-FFF2-40B4-BE49-F238E27FC236}">
                <a16:creationId xmlns:a16="http://schemas.microsoft.com/office/drawing/2014/main" id="{52DAEDA3-953C-42C5-BB01-747B7C9EE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14825"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Afbeelding 11" descr="15_OlieVet_01_lijnolie_01_BlauwbloeiendVlas">
            <a:extLst>
              <a:ext uri="{FF2B5EF4-FFF2-40B4-BE49-F238E27FC236}">
                <a16:creationId xmlns:a16="http://schemas.microsoft.com/office/drawing/2014/main" id="{9AB95480-B7F9-4620-8E1D-111D4A226D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475" y="0"/>
            <a:ext cx="4454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Rectangle 6">
            <a:extLst>
              <a:ext uri="{FF2B5EF4-FFF2-40B4-BE49-F238E27FC236}">
                <a16:creationId xmlns:a16="http://schemas.microsoft.com/office/drawing/2014/main" id="{B7CBBFB8-04F6-4BC5-BA0C-094A09B5D6DE}"/>
              </a:ext>
            </a:extLst>
          </p:cNvPr>
          <p:cNvSpPr>
            <a:spLocks noChangeArrowheads="1"/>
          </p:cNvSpPr>
          <p:nvPr/>
        </p:nvSpPr>
        <p:spPr bwMode="auto">
          <a:xfrm>
            <a:off x="0" y="101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nl-NL" altLang="nl-NL" sz="1800"/>
          </a:p>
        </p:txBody>
      </p:sp>
      <p:sp>
        <p:nvSpPr>
          <p:cNvPr id="55301" name="Rectangle 7">
            <a:extLst>
              <a:ext uri="{FF2B5EF4-FFF2-40B4-BE49-F238E27FC236}">
                <a16:creationId xmlns:a16="http://schemas.microsoft.com/office/drawing/2014/main" id="{77DACFA8-4B62-4AAD-8EBD-A8740256CBD7}"/>
              </a:ext>
            </a:extLst>
          </p:cNvPr>
          <p:cNvSpPr>
            <a:spLocks noChangeArrowheads="1"/>
          </p:cNvSpPr>
          <p:nvPr/>
        </p:nvSpPr>
        <p:spPr bwMode="auto">
          <a:xfrm>
            <a:off x="4457700" y="3330575"/>
            <a:ext cx="2270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nl-NL" altLang="nl-NL" sz="1200">
                <a:cs typeface="Times New Roman" panose="02020603050405020304" pitchFamily="18" charset="0"/>
              </a:rPr>
              <a:t> </a:t>
            </a:r>
            <a:endParaRPr lang="nl-NL" altLang="nl-NL" sz="1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a:extLst>
              <a:ext uri="{FF2B5EF4-FFF2-40B4-BE49-F238E27FC236}">
                <a16:creationId xmlns:a16="http://schemas.microsoft.com/office/drawing/2014/main" id="{9F1D3C52-9AAB-4930-8BED-A85DE6AD02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0"/>
            <a:ext cx="4830763" cy="731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5">
            <a:extLst>
              <a:ext uri="{FF2B5EF4-FFF2-40B4-BE49-F238E27FC236}">
                <a16:creationId xmlns:a16="http://schemas.microsoft.com/office/drawing/2014/main" id="{A521775E-D866-448B-954D-14C02A2D6C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0"/>
            <a:ext cx="4830763" cy="731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a:extLst>
              <a:ext uri="{FF2B5EF4-FFF2-40B4-BE49-F238E27FC236}">
                <a16:creationId xmlns:a16="http://schemas.microsoft.com/office/drawing/2014/main" id="{0079A94A-B314-403F-9860-5A1EE73E1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6021388"/>
            <a:ext cx="614363"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a:extLst>
              <a:ext uri="{FF2B5EF4-FFF2-40B4-BE49-F238E27FC236}">
                <a16:creationId xmlns:a16="http://schemas.microsoft.com/office/drawing/2014/main" id="{2B3D1A33-AAC5-4360-BC3F-2A0064FD0A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0"/>
            <a:ext cx="50339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7">
            <a:extLst>
              <a:ext uri="{FF2B5EF4-FFF2-40B4-BE49-F238E27FC236}">
                <a16:creationId xmlns:a16="http://schemas.microsoft.com/office/drawing/2014/main" id="{C98E8B36-8F70-468D-AD67-93FDF8214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6264275"/>
            <a:ext cx="827087"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kstvak 1">
            <a:extLst>
              <a:ext uri="{FF2B5EF4-FFF2-40B4-BE49-F238E27FC236}">
                <a16:creationId xmlns:a16="http://schemas.microsoft.com/office/drawing/2014/main" id="{18EA61C5-99D9-4B00-92EF-21938E768151}"/>
              </a:ext>
            </a:extLst>
          </p:cNvPr>
          <p:cNvSpPr txBox="1">
            <a:spLocks noChangeArrowheads="1"/>
          </p:cNvSpPr>
          <p:nvPr/>
        </p:nvSpPr>
        <p:spPr bwMode="auto">
          <a:xfrm>
            <a:off x="250825" y="19050"/>
            <a:ext cx="8281988"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nl-NL" altLang="nl-NL" sz="2400" b="1" i="1">
                <a:solidFill>
                  <a:schemeClr val="bg1"/>
                </a:solidFill>
              </a:rPr>
              <a:t>Het graan</a:t>
            </a:r>
          </a:p>
          <a:p>
            <a:pPr algn="ctr">
              <a:spcBef>
                <a:spcPct val="0"/>
              </a:spcBef>
              <a:buFontTx/>
              <a:buNone/>
            </a:pPr>
            <a:endParaRPr lang="nl-NL" altLang="nl-NL" sz="2400" b="1" i="1">
              <a:solidFill>
                <a:schemeClr val="bg1"/>
              </a:solidFill>
            </a:endParaRPr>
          </a:p>
          <a:p>
            <a:pPr>
              <a:spcBef>
                <a:spcPct val="0"/>
              </a:spcBef>
              <a:buFontTx/>
              <a:buNone/>
            </a:pPr>
            <a:r>
              <a:rPr lang="nl-NL" altLang="nl-NL" sz="2400" i="1">
                <a:solidFill>
                  <a:schemeClr val="bg1"/>
                </a:solidFill>
              </a:rPr>
              <a:t>Bovenaan de voedingsgewassen staat het graan, dat in een oeroud verleden door mens is veredeld uit grassen. Dit gebeurde tijdens de Perzische cultuur.</a:t>
            </a:r>
            <a:endParaRPr lang="nl-NL" altLang="nl-NL" sz="2400">
              <a:solidFill>
                <a:schemeClr val="bg1"/>
              </a:solidFill>
            </a:endParaRPr>
          </a:p>
          <a:p>
            <a:pPr>
              <a:spcBef>
                <a:spcPct val="0"/>
              </a:spcBef>
              <a:buFontTx/>
              <a:buNone/>
            </a:pPr>
            <a:r>
              <a:rPr lang="nl-NL" altLang="nl-NL" sz="2400" i="1">
                <a:solidFill>
                  <a:schemeClr val="bg1"/>
                </a:solidFill>
              </a:rPr>
              <a:t>Het is een wonder hoe men door veredeling van grassen tot granen is gekomen. Granen vormen voor de mens het belangrijkste levensmiddel. Het bevat vrijwel alles wat we dagelijks nodig hebben, zoals eiwitten, vetten, mineralen en koolhydraten (=zetmeel)</a:t>
            </a:r>
            <a:endParaRPr lang="nl-NL" altLang="nl-NL" sz="2400" b="1">
              <a:solidFill>
                <a:schemeClr val="bg1"/>
              </a:solidFill>
            </a:endParaRPr>
          </a:p>
          <a:p>
            <a:pPr>
              <a:spcBef>
                <a:spcPct val="0"/>
              </a:spcBef>
              <a:buFontTx/>
              <a:buNone/>
            </a:pPr>
            <a:endParaRPr lang="nl-NL" altLang="nl-NL" sz="2400" i="1">
              <a:solidFill>
                <a:schemeClr val="bg1"/>
              </a:solidFill>
            </a:endParaRPr>
          </a:p>
          <a:p>
            <a:pPr>
              <a:spcBef>
                <a:spcPct val="0"/>
              </a:spcBef>
              <a:buFontTx/>
              <a:buNone/>
            </a:pPr>
            <a:r>
              <a:rPr lang="nl-NL" altLang="nl-NL" sz="2400" i="1">
                <a:solidFill>
                  <a:schemeClr val="bg1"/>
                </a:solidFill>
              </a:rPr>
              <a:t>Je kunt graankorrels alleen niet bewerken, zoals je een appel schilt.</a:t>
            </a:r>
            <a:r>
              <a:rPr lang="nl-NL" altLang="nl-NL" sz="2400">
                <a:solidFill>
                  <a:schemeClr val="bg1"/>
                </a:solidFill>
              </a:rPr>
              <a:t> </a:t>
            </a:r>
            <a:r>
              <a:rPr lang="nl-NL" altLang="nl-NL" sz="2400" i="1">
                <a:solidFill>
                  <a:schemeClr val="bg1"/>
                </a:solidFill>
              </a:rPr>
              <a:t>Malen moet in enorme hoeveelheden tegelijk! </a:t>
            </a:r>
            <a:endParaRPr lang="nl-NL" altLang="nl-NL" sz="2400">
              <a:solidFill>
                <a:schemeClr val="bg1"/>
              </a:solidFill>
            </a:endParaRPr>
          </a:p>
          <a:p>
            <a:pPr>
              <a:spcBef>
                <a:spcPct val="0"/>
              </a:spcBef>
              <a:buFontTx/>
              <a:buNone/>
            </a:pPr>
            <a:r>
              <a:rPr lang="nl-NL" altLang="nl-NL" sz="2400" i="1">
                <a:solidFill>
                  <a:schemeClr val="bg1"/>
                </a:solidFill>
              </a:rPr>
              <a:t>Graankorrels moet je droog bewaren, anders bederven ze! In Egyptische piramiden konden granen duizenden jaren bewaard blijven en daarna nog ontkiemen!</a:t>
            </a:r>
            <a:endParaRPr lang="nl-NL" altLang="nl-NL" sz="2400">
              <a:solidFill>
                <a:schemeClr val="bg1"/>
              </a:solidFill>
            </a:endParaRPr>
          </a:p>
        </p:txBody>
      </p:sp>
    </p:spTree>
  </p:cSld>
  <p:clrMapOvr>
    <a:masterClrMapping/>
  </p:clrMapOvr>
</p:sld>
</file>

<file path=ppt/theme/theme1.xml><?xml version="1.0" encoding="utf-8"?>
<a:theme xmlns:a="http://schemas.openxmlformats.org/drawingml/2006/main" name="Standaardontwerp">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4467</TotalTime>
  <Words>2934</Words>
  <Application>Microsoft Office PowerPoint</Application>
  <PresentationFormat>Diavoorstelling (4:3)</PresentationFormat>
  <Paragraphs>322</Paragraphs>
  <Slides>68</Slides>
  <Notes>3</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68</vt:i4>
      </vt:variant>
    </vt:vector>
  </HeadingPairs>
  <TitlesOfParts>
    <vt:vector size="73" baseType="lpstr">
      <vt:lpstr>Arial</vt:lpstr>
      <vt:lpstr>Calibri</vt:lpstr>
      <vt:lpstr>Symbol</vt:lpstr>
      <vt:lpstr>Times New Roman</vt:lpstr>
      <vt:lpstr>Standaardontwerp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Waldorf Steiner Coaching Intl.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Ruud</dc:creator>
  <cp:lastModifiedBy>Ruud Caddyfan</cp:lastModifiedBy>
  <cp:revision>132</cp:revision>
  <dcterms:created xsi:type="dcterms:W3CDTF">2016-01-29T13:21:25Z</dcterms:created>
  <dcterms:modified xsi:type="dcterms:W3CDTF">2023-11-19T12:18:00Z</dcterms:modified>
</cp:coreProperties>
</file>