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3" r:id="rId2"/>
    <p:sldId id="322" r:id="rId3"/>
    <p:sldId id="274" r:id="rId4"/>
    <p:sldId id="327" r:id="rId5"/>
    <p:sldId id="275" r:id="rId6"/>
    <p:sldId id="395" r:id="rId7"/>
    <p:sldId id="276" r:id="rId8"/>
    <p:sldId id="296" r:id="rId9"/>
    <p:sldId id="277" r:id="rId10"/>
    <p:sldId id="278" r:id="rId11"/>
    <p:sldId id="279" r:id="rId12"/>
    <p:sldId id="280" r:id="rId13"/>
    <p:sldId id="281" r:id="rId14"/>
    <p:sldId id="328" r:id="rId15"/>
    <p:sldId id="329" r:id="rId16"/>
    <p:sldId id="282" r:id="rId17"/>
    <p:sldId id="396" r:id="rId18"/>
    <p:sldId id="397" r:id="rId19"/>
    <p:sldId id="398" r:id="rId20"/>
    <p:sldId id="399" r:id="rId21"/>
    <p:sldId id="380" r:id="rId22"/>
    <p:sldId id="378" r:id="rId23"/>
    <p:sldId id="393" r:id="rId24"/>
    <p:sldId id="377" r:id="rId25"/>
    <p:sldId id="394" r:id="rId26"/>
    <p:sldId id="387" r:id="rId27"/>
    <p:sldId id="406" r:id="rId28"/>
    <p:sldId id="285" r:id="rId29"/>
    <p:sldId id="400" r:id="rId30"/>
    <p:sldId id="352" r:id="rId31"/>
    <p:sldId id="379" r:id="rId32"/>
    <p:sldId id="331" r:id="rId33"/>
    <p:sldId id="333" r:id="rId34"/>
    <p:sldId id="330" r:id="rId35"/>
    <p:sldId id="337" r:id="rId36"/>
    <p:sldId id="332" r:id="rId37"/>
    <p:sldId id="334" r:id="rId38"/>
    <p:sldId id="357" r:id="rId39"/>
    <p:sldId id="354" r:id="rId40"/>
    <p:sldId id="402" r:id="rId41"/>
    <p:sldId id="355" r:id="rId42"/>
    <p:sldId id="340" r:id="rId43"/>
    <p:sldId id="289" r:id="rId44"/>
    <p:sldId id="290" r:id="rId45"/>
    <p:sldId id="293" r:id="rId46"/>
    <p:sldId id="292" r:id="rId47"/>
    <p:sldId id="291" r:id="rId48"/>
    <p:sldId id="294" r:id="rId49"/>
    <p:sldId id="300" r:id="rId50"/>
    <p:sldId id="298" r:id="rId51"/>
    <p:sldId id="299" r:id="rId52"/>
    <p:sldId id="287" r:id="rId53"/>
    <p:sldId id="286" r:id="rId54"/>
    <p:sldId id="405" r:id="rId55"/>
    <p:sldId id="401" r:id="rId56"/>
    <p:sldId id="404" r:id="rId57"/>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0FE"/>
    <a:srgbClr val="FF66FF"/>
    <a:srgbClr val="FFFFFF"/>
    <a:srgbClr val="FF0000"/>
    <a:srgbClr val="B4B4FE"/>
    <a:srgbClr val="CC3300"/>
    <a:srgbClr val="AC14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4660"/>
  </p:normalViewPr>
  <p:slideViewPr>
    <p:cSldViewPr>
      <p:cViewPr varScale="1">
        <p:scale>
          <a:sx n="69" d="100"/>
          <a:sy n="69" d="100"/>
        </p:scale>
        <p:origin x="332" y="6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Rectangle 4">
            <a:extLst>
              <a:ext uri="{FF2B5EF4-FFF2-40B4-BE49-F238E27FC236}">
                <a16:creationId xmlns:a16="http://schemas.microsoft.com/office/drawing/2014/main" id="{03C88E2F-DBE0-EBF1-5E96-9E08383DABAB}"/>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ED35B551-0F74-1483-C3F2-FE93B517D5E7}"/>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C63D8E70-744D-1EA3-979D-95A45F5EBF34}"/>
              </a:ext>
            </a:extLst>
          </p:cNvPr>
          <p:cNvSpPr>
            <a:spLocks noGrp="1" noChangeArrowheads="1"/>
          </p:cNvSpPr>
          <p:nvPr>
            <p:ph type="sldNum" sz="quarter" idx="12"/>
          </p:nvPr>
        </p:nvSpPr>
        <p:spPr>
          <a:ln/>
        </p:spPr>
        <p:txBody>
          <a:bodyPr/>
          <a:lstStyle>
            <a:lvl1pPr>
              <a:defRPr/>
            </a:lvl1pPr>
          </a:lstStyle>
          <a:p>
            <a:pPr>
              <a:defRPr/>
            </a:pPr>
            <a:fld id="{99D18531-36CF-43F3-B29E-7740D7088C3B}" type="slidenum">
              <a:rPr lang="nl-NL" altLang="nl-NL"/>
              <a:pPr>
                <a:defRPr/>
              </a:pPr>
              <a:t>‹nr.›</a:t>
            </a:fld>
            <a:endParaRPr lang="nl-NL" altLang="nl-NL"/>
          </a:p>
        </p:txBody>
      </p:sp>
    </p:spTree>
    <p:extLst>
      <p:ext uri="{BB962C8B-B14F-4D97-AF65-F5344CB8AC3E}">
        <p14:creationId xmlns:p14="http://schemas.microsoft.com/office/powerpoint/2010/main" val="216610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3B6CFE5D-F95D-C578-064D-03BCAC338409}"/>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16809D8C-D36E-9B29-3A0C-164F77097D9D}"/>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ABC10AF0-F4B2-CA13-D9B1-063661C74C0F}"/>
              </a:ext>
            </a:extLst>
          </p:cNvPr>
          <p:cNvSpPr>
            <a:spLocks noGrp="1" noChangeArrowheads="1"/>
          </p:cNvSpPr>
          <p:nvPr>
            <p:ph type="sldNum" sz="quarter" idx="12"/>
          </p:nvPr>
        </p:nvSpPr>
        <p:spPr>
          <a:ln/>
        </p:spPr>
        <p:txBody>
          <a:bodyPr/>
          <a:lstStyle>
            <a:lvl1pPr>
              <a:defRPr/>
            </a:lvl1pPr>
          </a:lstStyle>
          <a:p>
            <a:pPr>
              <a:defRPr/>
            </a:pPr>
            <a:fld id="{029376C2-E369-4AAA-95D5-29BA8CB1A9F7}" type="slidenum">
              <a:rPr lang="nl-NL" altLang="nl-NL"/>
              <a:pPr>
                <a:defRPr/>
              </a:pPr>
              <a:t>‹nr.›</a:t>
            </a:fld>
            <a:endParaRPr lang="nl-NL" altLang="nl-NL"/>
          </a:p>
        </p:txBody>
      </p:sp>
    </p:spTree>
    <p:extLst>
      <p:ext uri="{BB962C8B-B14F-4D97-AF65-F5344CB8AC3E}">
        <p14:creationId xmlns:p14="http://schemas.microsoft.com/office/powerpoint/2010/main" val="1542611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73D24709-6DAF-A867-9ABF-06CA16062485}"/>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B9807D6D-53C6-1B27-6F2B-59F68EBDEF25}"/>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AADE2F20-0537-C640-E7DD-74DFA079B8D2}"/>
              </a:ext>
            </a:extLst>
          </p:cNvPr>
          <p:cNvSpPr>
            <a:spLocks noGrp="1" noChangeArrowheads="1"/>
          </p:cNvSpPr>
          <p:nvPr>
            <p:ph type="sldNum" sz="quarter" idx="12"/>
          </p:nvPr>
        </p:nvSpPr>
        <p:spPr>
          <a:ln/>
        </p:spPr>
        <p:txBody>
          <a:bodyPr/>
          <a:lstStyle>
            <a:lvl1pPr>
              <a:defRPr/>
            </a:lvl1pPr>
          </a:lstStyle>
          <a:p>
            <a:pPr>
              <a:defRPr/>
            </a:pPr>
            <a:fld id="{1999F27A-8EE3-4B29-9E05-F63D1D58FF28}" type="slidenum">
              <a:rPr lang="nl-NL" altLang="nl-NL"/>
              <a:pPr>
                <a:defRPr/>
              </a:pPr>
              <a:t>‹nr.›</a:t>
            </a:fld>
            <a:endParaRPr lang="nl-NL" altLang="nl-NL"/>
          </a:p>
        </p:txBody>
      </p:sp>
    </p:spTree>
    <p:extLst>
      <p:ext uri="{BB962C8B-B14F-4D97-AF65-F5344CB8AC3E}">
        <p14:creationId xmlns:p14="http://schemas.microsoft.com/office/powerpoint/2010/main" val="327421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a:extLst>
              <a:ext uri="{FF2B5EF4-FFF2-40B4-BE49-F238E27FC236}">
                <a16:creationId xmlns:a16="http://schemas.microsoft.com/office/drawing/2014/main" id="{7D40D442-7756-FE5E-C50D-DDF8FAA87504}"/>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DA822E07-C330-CBB4-2C63-7B6B6864A0D6}"/>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7EA8A63D-80E8-3434-C55F-05F987014EE0}"/>
              </a:ext>
            </a:extLst>
          </p:cNvPr>
          <p:cNvSpPr>
            <a:spLocks noGrp="1" noChangeArrowheads="1"/>
          </p:cNvSpPr>
          <p:nvPr>
            <p:ph type="sldNum" sz="quarter" idx="12"/>
          </p:nvPr>
        </p:nvSpPr>
        <p:spPr>
          <a:ln/>
        </p:spPr>
        <p:txBody>
          <a:bodyPr/>
          <a:lstStyle>
            <a:lvl1pPr>
              <a:defRPr/>
            </a:lvl1pPr>
          </a:lstStyle>
          <a:p>
            <a:pPr>
              <a:defRPr/>
            </a:pPr>
            <a:fld id="{B014DFCE-E581-4256-B2B4-9E51C0D45FA3}" type="slidenum">
              <a:rPr lang="nl-NL" altLang="nl-NL"/>
              <a:pPr>
                <a:defRPr/>
              </a:pPr>
              <a:t>‹nr.›</a:t>
            </a:fld>
            <a:endParaRPr lang="nl-NL" altLang="nl-NL"/>
          </a:p>
        </p:txBody>
      </p:sp>
    </p:spTree>
    <p:extLst>
      <p:ext uri="{BB962C8B-B14F-4D97-AF65-F5344CB8AC3E}">
        <p14:creationId xmlns:p14="http://schemas.microsoft.com/office/powerpoint/2010/main" val="204006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
        <p:nvSpPr>
          <p:cNvPr id="4" name="Rectangle 4">
            <a:extLst>
              <a:ext uri="{FF2B5EF4-FFF2-40B4-BE49-F238E27FC236}">
                <a16:creationId xmlns:a16="http://schemas.microsoft.com/office/drawing/2014/main" id="{391ED60B-EA57-B9B5-D4E0-ADEF77A9704C}"/>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5" name="Rectangle 5">
            <a:extLst>
              <a:ext uri="{FF2B5EF4-FFF2-40B4-BE49-F238E27FC236}">
                <a16:creationId xmlns:a16="http://schemas.microsoft.com/office/drawing/2014/main" id="{D7C6FC05-F78F-305B-6425-8F20AFA5DB8F}"/>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6" name="Rectangle 6">
            <a:extLst>
              <a:ext uri="{FF2B5EF4-FFF2-40B4-BE49-F238E27FC236}">
                <a16:creationId xmlns:a16="http://schemas.microsoft.com/office/drawing/2014/main" id="{789F317E-CD12-F908-D52C-D3FDFC877BBA}"/>
              </a:ext>
            </a:extLst>
          </p:cNvPr>
          <p:cNvSpPr>
            <a:spLocks noGrp="1" noChangeArrowheads="1"/>
          </p:cNvSpPr>
          <p:nvPr>
            <p:ph type="sldNum" sz="quarter" idx="12"/>
          </p:nvPr>
        </p:nvSpPr>
        <p:spPr>
          <a:ln/>
        </p:spPr>
        <p:txBody>
          <a:bodyPr/>
          <a:lstStyle>
            <a:lvl1pPr>
              <a:defRPr/>
            </a:lvl1pPr>
          </a:lstStyle>
          <a:p>
            <a:pPr>
              <a:defRPr/>
            </a:pPr>
            <a:fld id="{F9B27A9C-51B3-49A0-9C97-1A1FC27D4FCA}" type="slidenum">
              <a:rPr lang="nl-NL" altLang="nl-NL"/>
              <a:pPr>
                <a:defRPr/>
              </a:pPr>
              <a:t>‹nr.›</a:t>
            </a:fld>
            <a:endParaRPr lang="nl-NL" altLang="nl-NL"/>
          </a:p>
        </p:txBody>
      </p:sp>
    </p:spTree>
    <p:extLst>
      <p:ext uri="{BB962C8B-B14F-4D97-AF65-F5344CB8AC3E}">
        <p14:creationId xmlns:p14="http://schemas.microsoft.com/office/powerpoint/2010/main" val="364290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a:extLst>
              <a:ext uri="{FF2B5EF4-FFF2-40B4-BE49-F238E27FC236}">
                <a16:creationId xmlns:a16="http://schemas.microsoft.com/office/drawing/2014/main" id="{4D925E9C-71DE-01F9-CCD3-B9BCF4634036}"/>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8D305507-03DD-B57B-3DD3-415D9F73B61D}"/>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AA5900C5-3405-3994-A6CF-8911819635E4}"/>
              </a:ext>
            </a:extLst>
          </p:cNvPr>
          <p:cNvSpPr>
            <a:spLocks noGrp="1" noChangeArrowheads="1"/>
          </p:cNvSpPr>
          <p:nvPr>
            <p:ph type="sldNum" sz="quarter" idx="12"/>
          </p:nvPr>
        </p:nvSpPr>
        <p:spPr>
          <a:ln/>
        </p:spPr>
        <p:txBody>
          <a:bodyPr/>
          <a:lstStyle>
            <a:lvl1pPr>
              <a:defRPr/>
            </a:lvl1pPr>
          </a:lstStyle>
          <a:p>
            <a:pPr>
              <a:defRPr/>
            </a:pPr>
            <a:fld id="{48C740C1-D92F-4D7E-9D5C-AE0C2C0AB439}" type="slidenum">
              <a:rPr lang="nl-NL" altLang="nl-NL"/>
              <a:pPr>
                <a:defRPr/>
              </a:pPr>
              <a:t>‹nr.›</a:t>
            </a:fld>
            <a:endParaRPr lang="nl-NL" altLang="nl-NL"/>
          </a:p>
        </p:txBody>
      </p:sp>
    </p:spTree>
    <p:extLst>
      <p:ext uri="{BB962C8B-B14F-4D97-AF65-F5344CB8AC3E}">
        <p14:creationId xmlns:p14="http://schemas.microsoft.com/office/powerpoint/2010/main" val="4293372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a:extLst>
              <a:ext uri="{FF2B5EF4-FFF2-40B4-BE49-F238E27FC236}">
                <a16:creationId xmlns:a16="http://schemas.microsoft.com/office/drawing/2014/main" id="{40538523-A8A4-79B0-7586-2DD4A8E85F06}"/>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8" name="Rectangle 5">
            <a:extLst>
              <a:ext uri="{FF2B5EF4-FFF2-40B4-BE49-F238E27FC236}">
                <a16:creationId xmlns:a16="http://schemas.microsoft.com/office/drawing/2014/main" id="{48C3DE8E-FC61-060F-AB3D-5F0E82212ED4}"/>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9" name="Rectangle 6">
            <a:extLst>
              <a:ext uri="{FF2B5EF4-FFF2-40B4-BE49-F238E27FC236}">
                <a16:creationId xmlns:a16="http://schemas.microsoft.com/office/drawing/2014/main" id="{7825D12B-537B-0085-8921-A9C2D8C347B4}"/>
              </a:ext>
            </a:extLst>
          </p:cNvPr>
          <p:cNvSpPr>
            <a:spLocks noGrp="1" noChangeArrowheads="1"/>
          </p:cNvSpPr>
          <p:nvPr>
            <p:ph type="sldNum" sz="quarter" idx="12"/>
          </p:nvPr>
        </p:nvSpPr>
        <p:spPr>
          <a:ln/>
        </p:spPr>
        <p:txBody>
          <a:bodyPr/>
          <a:lstStyle>
            <a:lvl1pPr>
              <a:defRPr/>
            </a:lvl1pPr>
          </a:lstStyle>
          <a:p>
            <a:pPr>
              <a:defRPr/>
            </a:pPr>
            <a:fld id="{EC2D1F30-84C5-499F-8513-0E6EB115D545}" type="slidenum">
              <a:rPr lang="nl-NL" altLang="nl-NL"/>
              <a:pPr>
                <a:defRPr/>
              </a:pPr>
              <a:t>‹nr.›</a:t>
            </a:fld>
            <a:endParaRPr lang="nl-NL" altLang="nl-NL"/>
          </a:p>
        </p:txBody>
      </p:sp>
    </p:spTree>
    <p:extLst>
      <p:ext uri="{BB962C8B-B14F-4D97-AF65-F5344CB8AC3E}">
        <p14:creationId xmlns:p14="http://schemas.microsoft.com/office/powerpoint/2010/main" val="393421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a:extLst>
              <a:ext uri="{FF2B5EF4-FFF2-40B4-BE49-F238E27FC236}">
                <a16:creationId xmlns:a16="http://schemas.microsoft.com/office/drawing/2014/main" id="{7BB7352B-6C0F-D646-BE2E-568E27E539E9}"/>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4" name="Rectangle 5">
            <a:extLst>
              <a:ext uri="{FF2B5EF4-FFF2-40B4-BE49-F238E27FC236}">
                <a16:creationId xmlns:a16="http://schemas.microsoft.com/office/drawing/2014/main" id="{ADD87013-F1DB-1D61-A995-9B35F02E6575}"/>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5" name="Rectangle 6">
            <a:extLst>
              <a:ext uri="{FF2B5EF4-FFF2-40B4-BE49-F238E27FC236}">
                <a16:creationId xmlns:a16="http://schemas.microsoft.com/office/drawing/2014/main" id="{E23313AE-CFF1-F5DB-CD92-BF53BF2EF116}"/>
              </a:ext>
            </a:extLst>
          </p:cNvPr>
          <p:cNvSpPr>
            <a:spLocks noGrp="1" noChangeArrowheads="1"/>
          </p:cNvSpPr>
          <p:nvPr>
            <p:ph type="sldNum" sz="quarter" idx="12"/>
          </p:nvPr>
        </p:nvSpPr>
        <p:spPr>
          <a:ln/>
        </p:spPr>
        <p:txBody>
          <a:bodyPr/>
          <a:lstStyle>
            <a:lvl1pPr>
              <a:defRPr/>
            </a:lvl1pPr>
          </a:lstStyle>
          <a:p>
            <a:pPr>
              <a:defRPr/>
            </a:pPr>
            <a:fld id="{957EC059-6C9D-479A-8475-9A8CA99FEAE3}" type="slidenum">
              <a:rPr lang="nl-NL" altLang="nl-NL"/>
              <a:pPr>
                <a:defRPr/>
              </a:pPr>
              <a:t>‹nr.›</a:t>
            </a:fld>
            <a:endParaRPr lang="nl-NL" altLang="nl-NL"/>
          </a:p>
        </p:txBody>
      </p:sp>
    </p:spTree>
    <p:extLst>
      <p:ext uri="{BB962C8B-B14F-4D97-AF65-F5344CB8AC3E}">
        <p14:creationId xmlns:p14="http://schemas.microsoft.com/office/powerpoint/2010/main" val="201344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D71F2E-33AB-4088-9A44-8B76AD304E1F}"/>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3" name="Rectangle 5">
            <a:extLst>
              <a:ext uri="{FF2B5EF4-FFF2-40B4-BE49-F238E27FC236}">
                <a16:creationId xmlns:a16="http://schemas.microsoft.com/office/drawing/2014/main" id="{C1EB0A5E-611D-719E-5967-CA90AA1408FD}"/>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4" name="Rectangle 6">
            <a:extLst>
              <a:ext uri="{FF2B5EF4-FFF2-40B4-BE49-F238E27FC236}">
                <a16:creationId xmlns:a16="http://schemas.microsoft.com/office/drawing/2014/main" id="{DF1190A1-0159-0186-180D-DB3A5F485E5D}"/>
              </a:ext>
            </a:extLst>
          </p:cNvPr>
          <p:cNvSpPr>
            <a:spLocks noGrp="1" noChangeArrowheads="1"/>
          </p:cNvSpPr>
          <p:nvPr>
            <p:ph type="sldNum" sz="quarter" idx="12"/>
          </p:nvPr>
        </p:nvSpPr>
        <p:spPr>
          <a:ln/>
        </p:spPr>
        <p:txBody>
          <a:bodyPr/>
          <a:lstStyle>
            <a:lvl1pPr>
              <a:defRPr/>
            </a:lvl1pPr>
          </a:lstStyle>
          <a:p>
            <a:pPr>
              <a:defRPr/>
            </a:pPr>
            <a:fld id="{28D46C84-2BDE-45BA-A130-422D6F65A15F}" type="slidenum">
              <a:rPr lang="nl-NL" altLang="nl-NL"/>
              <a:pPr>
                <a:defRPr/>
              </a:pPr>
              <a:t>‹nr.›</a:t>
            </a:fld>
            <a:endParaRPr lang="nl-NL" altLang="nl-NL"/>
          </a:p>
        </p:txBody>
      </p:sp>
    </p:spTree>
    <p:extLst>
      <p:ext uri="{BB962C8B-B14F-4D97-AF65-F5344CB8AC3E}">
        <p14:creationId xmlns:p14="http://schemas.microsoft.com/office/powerpoint/2010/main" val="4078884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a:extLst>
              <a:ext uri="{FF2B5EF4-FFF2-40B4-BE49-F238E27FC236}">
                <a16:creationId xmlns:a16="http://schemas.microsoft.com/office/drawing/2014/main" id="{F78F86A4-8CDB-61B9-EA80-3BDB903D662F}"/>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5FD859E8-6BC0-E118-7F09-E762149D0A36}"/>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B6A09938-2111-C206-DD7E-4AA8BF25D428}"/>
              </a:ext>
            </a:extLst>
          </p:cNvPr>
          <p:cNvSpPr>
            <a:spLocks noGrp="1" noChangeArrowheads="1"/>
          </p:cNvSpPr>
          <p:nvPr>
            <p:ph type="sldNum" sz="quarter" idx="12"/>
          </p:nvPr>
        </p:nvSpPr>
        <p:spPr>
          <a:ln/>
        </p:spPr>
        <p:txBody>
          <a:bodyPr/>
          <a:lstStyle>
            <a:lvl1pPr>
              <a:defRPr/>
            </a:lvl1pPr>
          </a:lstStyle>
          <a:p>
            <a:pPr>
              <a:defRPr/>
            </a:pPr>
            <a:fld id="{CF0B9FDB-5E07-4C90-BFB9-B2C5C9A6893A}" type="slidenum">
              <a:rPr lang="nl-NL" altLang="nl-NL"/>
              <a:pPr>
                <a:defRPr/>
              </a:pPr>
              <a:t>‹nr.›</a:t>
            </a:fld>
            <a:endParaRPr lang="nl-NL" altLang="nl-NL"/>
          </a:p>
        </p:txBody>
      </p:sp>
    </p:spTree>
    <p:extLst>
      <p:ext uri="{BB962C8B-B14F-4D97-AF65-F5344CB8AC3E}">
        <p14:creationId xmlns:p14="http://schemas.microsoft.com/office/powerpoint/2010/main" val="415448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Rectangle 4">
            <a:extLst>
              <a:ext uri="{FF2B5EF4-FFF2-40B4-BE49-F238E27FC236}">
                <a16:creationId xmlns:a16="http://schemas.microsoft.com/office/drawing/2014/main" id="{9034D7EB-3183-DF1F-87ED-470E0E7F2484}"/>
              </a:ext>
            </a:extLst>
          </p:cNvPr>
          <p:cNvSpPr>
            <a:spLocks noGrp="1" noChangeArrowheads="1"/>
          </p:cNvSpPr>
          <p:nvPr>
            <p:ph type="dt" sz="half" idx="10"/>
          </p:nvPr>
        </p:nvSpPr>
        <p:spPr>
          <a:ln/>
        </p:spPr>
        <p:txBody>
          <a:bodyPr/>
          <a:lstStyle>
            <a:lvl1pPr>
              <a:defRPr/>
            </a:lvl1pPr>
          </a:lstStyle>
          <a:p>
            <a:pPr>
              <a:defRPr/>
            </a:pPr>
            <a:endParaRPr lang="nl-NL" altLang="nl-NL"/>
          </a:p>
        </p:txBody>
      </p:sp>
      <p:sp>
        <p:nvSpPr>
          <p:cNvPr id="6" name="Rectangle 5">
            <a:extLst>
              <a:ext uri="{FF2B5EF4-FFF2-40B4-BE49-F238E27FC236}">
                <a16:creationId xmlns:a16="http://schemas.microsoft.com/office/drawing/2014/main" id="{86A268F7-5E4A-F721-B2DC-C5009F696BBC}"/>
              </a:ext>
            </a:extLst>
          </p:cNvPr>
          <p:cNvSpPr>
            <a:spLocks noGrp="1" noChangeArrowheads="1"/>
          </p:cNvSpPr>
          <p:nvPr>
            <p:ph type="ftr" sz="quarter" idx="11"/>
          </p:nvPr>
        </p:nvSpPr>
        <p:spPr>
          <a:ln/>
        </p:spPr>
        <p:txBody>
          <a:bodyPr/>
          <a:lstStyle>
            <a:lvl1pPr>
              <a:defRPr/>
            </a:lvl1pPr>
          </a:lstStyle>
          <a:p>
            <a:pPr>
              <a:defRPr/>
            </a:pPr>
            <a:endParaRPr lang="nl-NL" altLang="nl-NL"/>
          </a:p>
        </p:txBody>
      </p:sp>
      <p:sp>
        <p:nvSpPr>
          <p:cNvPr id="7" name="Rectangle 6">
            <a:extLst>
              <a:ext uri="{FF2B5EF4-FFF2-40B4-BE49-F238E27FC236}">
                <a16:creationId xmlns:a16="http://schemas.microsoft.com/office/drawing/2014/main" id="{37C82A9F-0350-253E-178B-F982FBE9F1CE}"/>
              </a:ext>
            </a:extLst>
          </p:cNvPr>
          <p:cNvSpPr>
            <a:spLocks noGrp="1" noChangeArrowheads="1"/>
          </p:cNvSpPr>
          <p:nvPr>
            <p:ph type="sldNum" sz="quarter" idx="12"/>
          </p:nvPr>
        </p:nvSpPr>
        <p:spPr>
          <a:ln/>
        </p:spPr>
        <p:txBody>
          <a:bodyPr/>
          <a:lstStyle>
            <a:lvl1pPr>
              <a:defRPr/>
            </a:lvl1pPr>
          </a:lstStyle>
          <a:p>
            <a:pPr>
              <a:defRPr/>
            </a:pPr>
            <a:fld id="{4C5B6CD2-DE74-41B3-A8FB-EB10A4343560}" type="slidenum">
              <a:rPr lang="nl-NL" altLang="nl-NL"/>
              <a:pPr>
                <a:defRPr/>
              </a:pPr>
              <a:t>‹nr.›</a:t>
            </a:fld>
            <a:endParaRPr lang="nl-NL" altLang="nl-NL"/>
          </a:p>
        </p:txBody>
      </p:sp>
    </p:spTree>
    <p:extLst>
      <p:ext uri="{BB962C8B-B14F-4D97-AF65-F5344CB8AC3E}">
        <p14:creationId xmlns:p14="http://schemas.microsoft.com/office/powerpoint/2010/main" val="449269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78F29F7-6EB3-F5C0-945B-EC1092FB730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a:extLst>
              <a:ext uri="{FF2B5EF4-FFF2-40B4-BE49-F238E27FC236}">
                <a16:creationId xmlns:a16="http://schemas.microsoft.com/office/drawing/2014/main" id="{B4F15C9D-BE2E-FA16-06DD-15F9A49091A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a:extLst>
              <a:ext uri="{FF2B5EF4-FFF2-40B4-BE49-F238E27FC236}">
                <a16:creationId xmlns:a16="http://schemas.microsoft.com/office/drawing/2014/main" id="{D454869A-A28B-9C35-6878-5DE5CAA4096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nl-NL" altLang="nl-NL"/>
          </a:p>
        </p:txBody>
      </p:sp>
      <p:sp>
        <p:nvSpPr>
          <p:cNvPr id="1029" name="Rectangle 5">
            <a:extLst>
              <a:ext uri="{FF2B5EF4-FFF2-40B4-BE49-F238E27FC236}">
                <a16:creationId xmlns:a16="http://schemas.microsoft.com/office/drawing/2014/main" id="{655A3E69-FC5B-29D1-EB7D-1ABE52C8EA3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nl-NL" altLang="nl-NL"/>
          </a:p>
        </p:txBody>
      </p:sp>
      <p:sp>
        <p:nvSpPr>
          <p:cNvPr id="1030" name="Rectangle 6">
            <a:extLst>
              <a:ext uri="{FF2B5EF4-FFF2-40B4-BE49-F238E27FC236}">
                <a16:creationId xmlns:a16="http://schemas.microsoft.com/office/drawing/2014/main" id="{62F3549F-85F5-1E0B-64B1-7386CF05025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A0912AC-0479-4D14-B86F-9DC9773C2EC6}"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R5VrITaQEZg"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schooltv.nl/video/geoclips-leven-bovenop-een-mijn/#q=ijzererts" TargetMode="External"/><Relationship Id="rId2" Type="http://schemas.openxmlformats.org/officeDocument/2006/relationships/hyperlink" Target="http://www.schooltv.nl/video/ijzererts-hoe-haal-je-dat-uit-de-grond/#q=ijzererts" TargetMode="External"/><Relationship Id="rId1" Type="http://schemas.openxmlformats.org/officeDocument/2006/relationships/slideLayout" Target="../slideLayouts/slideLayout4.xml"/><Relationship Id="rId5" Type="http://schemas.openxmlformats.org/officeDocument/2006/relationships/hyperlink" Target="http://www.schooltv.nl/video/het-klokhuis-hoogovens/#q=ijzererts" TargetMode="External"/><Relationship Id="rId4" Type="http://schemas.openxmlformats.org/officeDocument/2006/relationships/hyperlink" Target="http://www.schooltv.nl/video/ijzererts-in-de-rotterdamse-haven-ijzererts-is-nog-steeds-van-groot-belang-voor-de-rotterdamse-hav/#q=ijzerert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schooltv.nl/video/geoclips-leven-bovenop-een-mijn/#q=ijzererts" TargetMode="External"/><Relationship Id="rId2" Type="http://schemas.openxmlformats.org/officeDocument/2006/relationships/hyperlink" Target="http://www.schooltv.nl/video/ijzererts-hoe-haal-je-dat-uit-de-grond/#q=ijzerert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EmdoWIp_m8"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cUETc7qWJtk" TargetMode="External"/><Relationship Id="rId2" Type="http://schemas.openxmlformats.org/officeDocument/2006/relationships/hyperlink" Target="https://www.youtube.com/watch?v=gpZExq52364" TargetMode="External"/><Relationship Id="rId1" Type="http://schemas.openxmlformats.org/officeDocument/2006/relationships/slideLayout" Target="../slideLayouts/slideLayout7.xml"/><Relationship Id="rId4" Type="http://schemas.openxmlformats.org/officeDocument/2006/relationships/hyperlink" Target="https://www.youtube.com/watch?v=SpjxVGE_ds4"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kstvak 1">
            <a:extLst>
              <a:ext uri="{FF2B5EF4-FFF2-40B4-BE49-F238E27FC236}">
                <a16:creationId xmlns:a16="http://schemas.microsoft.com/office/drawing/2014/main" id="{01E60D6F-3BB0-40E1-214B-1F43FCB6C28D}"/>
              </a:ext>
            </a:extLst>
          </p:cNvPr>
          <p:cNvSpPr txBox="1">
            <a:spLocks noChangeArrowheads="1"/>
          </p:cNvSpPr>
          <p:nvPr/>
        </p:nvSpPr>
        <p:spPr bwMode="auto">
          <a:xfrm>
            <a:off x="611560" y="188640"/>
            <a:ext cx="806489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7200" b="1" dirty="0">
                <a:solidFill>
                  <a:srgbClr val="00B050"/>
                </a:solidFill>
              </a:rPr>
              <a:t>Periode scheikunde klas 7</a:t>
            </a:r>
          </a:p>
          <a:p>
            <a:pPr algn="ctr">
              <a:spcBef>
                <a:spcPct val="0"/>
              </a:spcBef>
              <a:buFontTx/>
              <a:buNone/>
            </a:pPr>
            <a:r>
              <a:rPr lang="nl-NL" altLang="nl-NL" sz="7200" b="1">
                <a:solidFill>
                  <a:srgbClr val="00B050"/>
                </a:solidFill>
              </a:rPr>
              <a:t>Week 3</a:t>
            </a:r>
          </a:p>
          <a:p>
            <a:pPr algn="ctr">
              <a:spcBef>
                <a:spcPct val="0"/>
              </a:spcBef>
              <a:buFontTx/>
              <a:buNone/>
            </a:pPr>
            <a:endParaRPr lang="nl-NL" altLang="nl-NL" sz="7200" b="1" dirty="0">
              <a:solidFill>
                <a:srgbClr val="00B050"/>
              </a:solidFill>
            </a:endParaRPr>
          </a:p>
          <a:p>
            <a:pPr algn="ctr">
              <a:spcBef>
                <a:spcPct val="0"/>
              </a:spcBef>
              <a:buFontTx/>
              <a:buNone/>
            </a:pPr>
            <a:r>
              <a:rPr lang="nl-NL" altLang="nl-NL" b="1" dirty="0">
                <a:solidFill>
                  <a:srgbClr val="00B050"/>
                </a:solidFill>
              </a:rPr>
              <a:t>(Versie 20240402)</a:t>
            </a:r>
          </a:p>
          <a:p>
            <a:pPr algn="ctr">
              <a:spcBef>
                <a:spcPct val="0"/>
              </a:spcBef>
              <a:buFontTx/>
              <a:buNone/>
            </a:pPr>
            <a:endParaRPr lang="nl-NL" altLang="nl-NL" b="1" dirty="0">
              <a:solidFill>
                <a:srgbClr val="00B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Krijtrotsen_02">
            <a:extLst>
              <a:ext uri="{FF2B5EF4-FFF2-40B4-BE49-F238E27FC236}">
                <a16:creationId xmlns:a16="http://schemas.microsoft.com/office/drawing/2014/main" id="{45BCC98A-8AEB-368B-0EAD-95A66D6F0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Druipsteengrotten_01">
            <a:extLst>
              <a:ext uri="{FF2B5EF4-FFF2-40B4-BE49-F238E27FC236}">
                <a16:creationId xmlns:a16="http://schemas.microsoft.com/office/drawing/2014/main" id="{7194BDA6-51DB-31F9-8EA6-317872815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http://www.miriamad.nl/Europa/Belgie/Han%20grotten/DSCN4106k25.jpg">
            <a:extLst>
              <a:ext uri="{FF2B5EF4-FFF2-40B4-BE49-F238E27FC236}">
                <a16:creationId xmlns:a16="http://schemas.microsoft.com/office/drawing/2014/main" id="{981BFD09-F67A-4D70-20C0-F7DE55953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escursioni4_big">
            <a:extLst>
              <a:ext uri="{FF2B5EF4-FFF2-40B4-BE49-F238E27FC236}">
                <a16:creationId xmlns:a16="http://schemas.microsoft.com/office/drawing/2014/main" id="{DEC52961-52F5-E65D-EA1B-08E05268C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hthoek 1">
            <a:extLst>
              <a:ext uri="{FF2B5EF4-FFF2-40B4-BE49-F238E27FC236}">
                <a16:creationId xmlns:a16="http://schemas.microsoft.com/office/drawing/2014/main" id="{65E4DEF2-75A0-D511-C0D3-675222808855}"/>
              </a:ext>
            </a:extLst>
          </p:cNvPr>
          <p:cNvSpPr>
            <a:spLocks noChangeArrowheads="1"/>
          </p:cNvSpPr>
          <p:nvPr/>
        </p:nvSpPr>
        <p:spPr bwMode="auto">
          <a:xfrm>
            <a:off x="2286000" y="2967038"/>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t>http://www.zermatt.ch/en/matterhorn/Matterhorn-Erstbesteigung-Photopoints/Matterhorn</a:t>
            </a:r>
          </a:p>
        </p:txBody>
      </p:sp>
      <p:pic>
        <p:nvPicPr>
          <p:cNvPr id="15363" name="Afbeelding 2">
            <a:extLst>
              <a:ext uri="{FF2B5EF4-FFF2-40B4-BE49-F238E27FC236}">
                <a16:creationId xmlns:a16="http://schemas.microsoft.com/office/drawing/2014/main" id="{F84FF058-562B-499F-45FA-F1F2C07222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47163"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kstvak 3">
            <a:extLst>
              <a:ext uri="{FF2B5EF4-FFF2-40B4-BE49-F238E27FC236}">
                <a16:creationId xmlns:a16="http://schemas.microsoft.com/office/drawing/2014/main" id="{8C3A78EF-8033-C853-F0C5-31F2FAC81878}"/>
              </a:ext>
            </a:extLst>
          </p:cNvPr>
          <p:cNvSpPr txBox="1">
            <a:spLocks noChangeArrowheads="1"/>
          </p:cNvSpPr>
          <p:nvPr/>
        </p:nvSpPr>
        <p:spPr bwMode="auto">
          <a:xfrm>
            <a:off x="2627313" y="6308725"/>
            <a:ext cx="5761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Matterhorn, Zwitserland, graniet!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Afbeelding 1">
            <a:extLst>
              <a:ext uri="{FF2B5EF4-FFF2-40B4-BE49-F238E27FC236}">
                <a16:creationId xmlns:a16="http://schemas.microsoft.com/office/drawing/2014/main" id="{4CE86314-362F-47BE-EEF9-0C0827CBE9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28113"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kstvak 2">
            <a:extLst>
              <a:ext uri="{FF2B5EF4-FFF2-40B4-BE49-F238E27FC236}">
                <a16:creationId xmlns:a16="http://schemas.microsoft.com/office/drawing/2014/main" id="{6BAE1CF2-1433-ADA5-68B1-F372DC087F8D}"/>
              </a:ext>
            </a:extLst>
          </p:cNvPr>
          <p:cNvSpPr txBox="1">
            <a:spLocks noChangeArrowheads="1"/>
          </p:cNvSpPr>
          <p:nvPr/>
        </p:nvSpPr>
        <p:spPr bwMode="auto">
          <a:xfrm>
            <a:off x="1547813" y="6202363"/>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Dolomieten, grensgebied Italië en Zwitserland, kalkbergen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Afbeelding 2">
            <a:extLst>
              <a:ext uri="{FF2B5EF4-FFF2-40B4-BE49-F238E27FC236}">
                <a16:creationId xmlns:a16="http://schemas.microsoft.com/office/drawing/2014/main" id="{E8EC89B7-60C3-2299-FF1C-5DDFB08FF0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2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Marmer_brokken_01">
            <a:extLst>
              <a:ext uri="{FF2B5EF4-FFF2-40B4-BE49-F238E27FC236}">
                <a16:creationId xmlns:a16="http://schemas.microsoft.com/office/drawing/2014/main" id="{7B586CEB-82EE-2C81-A752-3E3E8173E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Marmer_Groeve_Carrara_02">
            <a:extLst>
              <a:ext uri="{FF2B5EF4-FFF2-40B4-BE49-F238E27FC236}">
                <a16:creationId xmlns:a16="http://schemas.microsoft.com/office/drawing/2014/main" id="{3639ACAD-7F85-68A2-9F67-3EC6534D4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588"/>
            <a:ext cx="90360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Marmer_Groeve_Carrara_01">
            <a:extLst>
              <a:ext uri="{FF2B5EF4-FFF2-40B4-BE49-F238E27FC236}">
                <a16:creationId xmlns:a16="http://schemas.microsoft.com/office/drawing/2014/main" id="{CFE81029-730A-F818-3C06-563061BFB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9467850" cy="628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a:extLst>
              <a:ext uri="{FF2B5EF4-FFF2-40B4-BE49-F238E27FC236}">
                <a16:creationId xmlns:a16="http://schemas.microsoft.com/office/drawing/2014/main" id="{7DF3273B-6F49-4ABF-BB5F-5AD2347D342F}"/>
              </a:ext>
            </a:extLst>
          </p:cNvPr>
          <p:cNvSpPr txBox="1">
            <a:spLocks noChangeArrowheads="1"/>
          </p:cNvSpPr>
          <p:nvPr/>
        </p:nvSpPr>
        <p:spPr bwMode="auto">
          <a:xfrm>
            <a:off x="539750" y="6491288"/>
            <a:ext cx="5472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1800" b="1">
                <a:solidFill>
                  <a:schemeClr val="bg1"/>
                </a:solidFill>
              </a:rPr>
              <a:t>Carrara - marmergroeve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Afbeelding 1">
            <a:extLst>
              <a:ext uri="{FF2B5EF4-FFF2-40B4-BE49-F238E27FC236}">
                <a16:creationId xmlns:a16="http://schemas.microsoft.com/office/drawing/2014/main" id="{40B6CFB3-D870-B995-5F43-2134066942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27313"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Afbeelding 2">
            <a:extLst>
              <a:ext uri="{FF2B5EF4-FFF2-40B4-BE49-F238E27FC236}">
                <a16:creationId xmlns:a16="http://schemas.microsoft.com/office/drawing/2014/main" id="{07EC25E9-B953-07C1-58FD-55BDCA7230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5788" y="-7938"/>
            <a:ext cx="2581275" cy="344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Afbeelding 3">
            <a:extLst>
              <a:ext uri="{FF2B5EF4-FFF2-40B4-BE49-F238E27FC236}">
                <a16:creationId xmlns:a16="http://schemas.microsoft.com/office/drawing/2014/main" id="{C9666037-BCE3-FD50-C771-7D255AA494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0"/>
            <a:ext cx="262731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Afbeelding 4">
            <a:extLst>
              <a:ext uri="{FF2B5EF4-FFF2-40B4-BE49-F238E27FC236}">
                <a16:creationId xmlns:a16="http://schemas.microsoft.com/office/drawing/2014/main" id="{941EDDB6-D3FE-D1B8-0569-86195D247B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38" y="3546475"/>
            <a:ext cx="248443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Afbeelding 5">
            <a:extLst>
              <a:ext uri="{FF2B5EF4-FFF2-40B4-BE49-F238E27FC236}">
                <a16:creationId xmlns:a16="http://schemas.microsoft.com/office/drawing/2014/main" id="{A0A695EF-97FD-0F20-0DCE-36A56459C4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8963" y="3516313"/>
            <a:ext cx="252730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Afbeelding 6">
            <a:extLst>
              <a:ext uri="{FF2B5EF4-FFF2-40B4-BE49-F238E27FC236}">
                <a16:creationId xmlns:a16="http://schemas.microsoft.com/office/drawing/2014/main" id="{B0E10D1D-4C4A-2FD8-48BC-33F74EB63E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56275" y="366871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kstvak 7">
            <a:extLst>
              <a:ext uri="{FF2B5EF4-FFF2-40B4-BE49-F238E27FC236}">
                <a16:creationId xmlns:a16="http://schemas.microsoft.com/office/drawing/2014/main" id="{CE02FDA7-6703-875E-665D-1CCFA2533ED0}"/>
              </a:ext>
            </a:extLst>
          </p:cNvPr>
          <p:cNvSpPr txBox="1">
            <a:spLocks noChangeArrowheads="1"/>
          </p:cNvSpPr>
          <p:nvPr/>
        </p:nvSpPr>
        <p:spPr bwMode="auto">
          <a:xfrm>
            <a:off x="12700" y="26988"/>
            <a:ext cx="23764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t>r.k.sap in beide buisjes. Rechts is de controlevloeistof !!</a:t>
            </a:r>
          </a:p>
        </p:txBody>
      </p:sp>
      <p:sp>
        <p:nvSpPr>
          <p:cNvPr id="3081" name="Tekstvak 8">
            <a:extLst>
              <a:ext uri="{FF2B5EF4-FFF2-40B4-BE49-F238E27FC236}">
                <a16:creationId xmlns:a16="http://schemas.microsoft.com/office/drawing/2014/main" id="{05F0EFBB-75EA-3E97-13B6-4C54690ADC7E}"/>
              </a:ext>
            </a:extLst>
          </p:cNvPr>
          <p:cNvSpPr txBox="1">
            <a:spLocks noChangeArrowheads="1"/>
          </p:cNvSpPr>
          <p:nvPr/>
        </p:nvSpPr>
        <p:spPr bwMode="auto">
          <a:xfrm>
            <a:off x="3089275" y="26988"/>
            <a:ext cx="26543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t>De één voegt met pipet enkele druppels zuur toe. Het kleurt roze-rood</a:t>
            </a:r>
          </a:p>
        </p:txBody>
      </p:sp>
      <p:sp>
        <p:nvSpPr>
          <p:cNvPr id="3082" name="Tekstvak 9">
            <a:extLst>
              <a:ext uri="{FF2B5EF4-FFF2-40B4-BE49-F238E27FC236}">
                <a16:creationId xmlns:a16="http://schemas.microsoft.com/office/drawing/2014/main" id="{FD47BFAC-7474-117A-83C8-AF58A1680F03}"/>
              </a:ext>
            </a:extLst>
          </p:cNvPr>
          <p:cNvSpPr txBox="1">
            <a:spLocks noChangeArrowheads="1"/>
          </p:cNvSpPr>
          <p:nvPr/>
        </p:nvSpPr>
        <p:spPr bwMode="auto">
          <a:xfrm>
            <a:off x="6581775" y="165100"/>
            <a:ext cx="2497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t>De ander voegt enkele druppels base toe</a:t>
            </a:r>
          </a:p>
        </p:txBody>
      </p:sp>
      <p:sp>
        <p:nvSpPr>
          <p:cNvPr id="3083" name="Tekstvak 10">
            <a:extLst>
              <a:ext uri="{FF2B5EF4-FFF2-40B4-BE49-F238E27FC236}">
                <a16:creationId xmlns:a16="http://schemas.microsoft.com/office/drawing/2014/main" id="{DA99EB6C-D821-9AED-6315-D0EF6893D906}"/>
              </a:ext>
            </a:extLst>
          </p:cNvPr>
          <p:cNvSpPr txBox="1">
            <a:spLocks noChangeArrowheads="1"/>
          </p:cNvSpPr>
          <p:nvPr/>
        </p:nvSpPr>
        <p:spPr bwMode="auto">
          <a:xfrm>
            <a:off x="50800" y="3521075"/>
            <a:ext cx="2376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t>De oplossing kleurt nu groen</a:t>
            </a:r>
          </a:p>
        </p:txBody>
      </p:sp>
      <p:sp>
        <p:nvSpPr>
          <p:cNvPr id="3084" name="Tekstvak 13">
            <a:extLst>
              <a:ext uri="{FF2B5EF4-FFF2-40B4-BE49-F238E27FC236}">
                <a16:creationId xmlns:a16="http://schemas.microsoft.com/office/drawing/2014/main" id="{23D61871-B892-A0F8-F220-AD5B94E38635}"/>
              </a:ext>
            </a:extLst>
          </p:cNvPr>
          <p:cNvSpPr txBox="1">
            <a:spLocks noChangeArrowheads="1"/>
          </p:cNvSpPr>
          <p:nvPr/>
        </p:nvSpPr>
        <p:spPr bwMode="auto">
          <a:xfrm>
            <a:off x="3089275" y="3500438"/>
            <a:ext cx="1746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t>Je mag nu even heen en weer tussen base en zuur</a:t>
            </a:r>
          </a:p>
        </p:txBody>
      </p:sp>
      <p:sp>
        <p:nvSpPr>
          <p:cNvPr id="3085" name="Tekstvak 14">
            <a:extLst>
              <a:ext uri="{FF2B5EF4-FFF2-40B4-BE49-F238E27FC236}">
                <a16:creationId xmlns:a16="http://schemas.microsoft.com/office/drawing/2014/main" id="{6E3C94AF-2421-5AD7-2DE7-CC7F0257190D}"/>
              </a:ext>
            </a:extLst>
          </p:cNvPr>
          <p:cNvSpPr txBox="1">
            <a:spLocks noChangeArrowheads="1"/>
          </p:cNvSpPr>
          <p:nvPr/>
        </p:nvSpPr>
        <p:spPr bwMode="auto">
          <a:xfrm>
            <a:off x="5867400" y="3668713"/>
            <a:ext cx="320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a:t>Afspreken: we gaan </a:t>
            </a:r>
            <a:r>
              <a:rPr lang="nl-NL" altLang="nl-NL" sz="1800" b="1" u="sng"/>
              <a:t>NU </a:t>
            </a:r>
            <a:r>
              <a:rPr lang="nl-NL" altLang="nl-NL" sz="1800"/>
              <a:t>neutraliseren</a:t>
            </a:r>
            <a:endParaRPr lang="nl-NL" altLang="nl-NL" sz="1800" b="1" u="sng"/>
          </a:p>
        </p:txBody>
      </p:sp>
      <p:sp>
        <p:nvSpPr>
          <p:cNvPr id="3086" name="Tekstvak 16">
            <a:extLst>
              <a:ext uri="{FF2B5EF4-FFF2-40B4-BE49-F238E27FC236}">
                <a16:creationId xmlns:a16="http://schemas.microsoft.com/office/drawing/2014/main" id="{EC17B4F0-BA56-413D-7839-A29570072198}"/>
              </a:ext>
            </a:extLst>
          </p:cNvPr>
          <p:cNvSpPr txBox="1">
            <a:spLocks noChangeArrowheads="1"/>
          </p:cNvSpPr>
          <p:nvPr/>
        </p:nvSpPr>
        <p:spPr bwMode="auto">
          <a:xfrm>
            <a:off x="5743575" y="6049963"/>
            <a:ext cx="3248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Proef 13, </a:t>
            </a:r>
          </a:p>
          <a:p>
            <a:pPr>
              <a:spcBef>
                <a:spcPct val="0"/>
              </a:spcBef>
              <a:buFontTx/>
              <a:buNone/>
            </a:pPr>
            <a:r>
              <a:rPr lang="nl-NL" altLang="nl-NL" sz="1800" b="1">
                <a:solidFill>
                  <a:schemeClr val="bg1"/>
                </a:solidFill>
              </a:rPr>
              <a:t>Neutralisatie practicum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Marmer_beeld_01">
            <a:extLst>
              <a:ext uri="{FF2B5EF4-FFF2-40B4-BE49-F238E27FC236}">
                <a16:creationId xmlns:a16="http://schemas.microsoft.com/office/drawing/2014/main" id="{CF9AB10A-1A06-1F8F-9BE8-42E1C1E32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5002213"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Marmer_01 (8)">
            <a:extLst>
              <a:ext uri="{FF2B5EF4-FFF2-40B4-BE49-F238E27FC236}">
                <a16:creationId xmlns:a16="http://schemas.microsoft.com/office/drawing/2014/main" id="{1D735E7B-8D8E-297D-8ABF-AB424FE98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4613"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Week_3_oventje">
            <a:extLst>
              <a:ext uri="{FF2B5EF4-FFF2-40B4-BE49-F238E27FC236}">
                <a16:creationId xmlns:a16="http://schemas.microsoft.com/office/drawing/2014/main" id="{EF5B8F5D-F793-0E39-39BF-F73D0CCA0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 y="21378"/>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CDDEB0C8-81F2-FF19-809E-86A70858019B}"/>
              </a:ext>
            </a:extLst>
          </p:cNvPr>
          <p:cNvSpPr txBox="1"/>
          <p:nvPr/>
        </p:nvSpPr>
        <p:spPr>
          <a:xfrm>
            <a:off x="539552" y="188640"/>
            <a:ext cx="9035179" cy="400110"/>
          </a:xfrm>
          <a:prstGeom prst="rect">
            <a:avLst/>
          </a:prstGeom>
          <a:noFill/>
        </p:spPr>
        <p:txBody>
          <a:bodyPr wrap="square" rtlCol="0">
            <a:spAutoFit/>
          </a:bodyPr>
          <a:lstStyle/>
          <a:p>
            <a:r>
              <a:rPr lang="nl-NL" sz="2000" dirty="0">
                <a:solidFill>
                  <a:schemeClr val="bg1"/>
                </a:solidFill>
              </a:rPr>
              <a:t>Klik </a:t>
            </a:r>
            <a:r>
              <a:rPr lang="nl-NL" sz="2000" b="1" dirty="0">
                <a:solidFill>
                  <a:srgbClr val="FF0000"/>
                </a:solidFill>
                <a:hlinkClick r:id="rId3">
                  <a:extLst>
                    <a:ext uri="{A12FA001-AC4F-418D-AE19-62706E023703}">
                      <ahyp:hlinkClr xmlns:ahyp="http://schemas.microsoft.com/office/drawing/2018/hyperlinkcolor" val="tx"/>
                    </a:ext>
                  </a:extLst>
                </a:hlinkClick>
              </a:rPr>
              <a:t>HIER</a:t>
            </a:r>
            <a:r>
              <a:rPr lang="nl-NL" sz="2000" dirty="0">
                <a:solidFill>
                  <a:schemeClr val="bg1"/>
                </a:solidFill>
              </a:rPr>
              <a:t> voor een video van dit gedeelte van proef 16, dus proef 16-a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Marmer_0ven_02">
            <a:extLst>
              <a:ext uri="{FF2B5EF4-FFF2-40B4-BE49-F238E27FC236}">
                <a16:creationId xmlns:a16="http://schemas.microsoft.com/office/drawing/2014/main" id="{4D35B595-EE85-1FCF-367A-C3890B667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75"/>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Week_3_oventje">
            <a:extLst>
              <a:ext uri="{FF2B5EF4-FFF2-40B4-BE49-F238E27FC236}">
                <a16:creationId xmlns:a16="http://schemas.microsoft.com/office/drawing/2014/main" id="{08913615-B0EA-EEBD-1942-825BC5EE6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Marmer_01 (5)">
            <a:extLst>
              <a:ext uri="{FF2B5EF4-FFF2-40B4-BE49-F238E27FC236}">
                <a16:creationId xmlns:a16="http://schemas.microsoft.com/office/drawing/2014/main" id="{87C448C1-738A-1AD2-96B0-637804047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800600"/>
            <a:ext cx="21945600" cy="164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Gloeiend_02">
            <a:extLst>
              <a:ext uri="{FF2B5EF4-FFF2-40B4-BE49-F238E27FC236}">
                <a16:creationId xmlns:a16="http://schemas.microsoft.com/office/drawing/2014/main" id="{DA83BC46-3C0C-4874-5F40-C104B2277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950" y="3224213"/>
            <a:ext cx="48450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Gloeiend_01">
            <a:extLst>
              <a:ext uri="{FF2B5EF4-FFF2-40B4-BE49-F238E27FC236}">
                <a16:creationId xmlns:a16="http://schemas.microsoft.com/office/drawing/2014/main" id="{989D8AC7-FDC1-00E9-0A99-4CCF16E56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27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a:extLst>
              <a:ext uri="{FF2B5EF4-FFF2-40B4-BE49-F238E27FC236}">
                <a16:creationId xmlns:a16="http://schemas.microsoft.com/office/drawing/2014/main" id="{B463CC28-0C45-3EB3-3727-DA5190D173E3}"/>
              </a:ext>
            </a:extLst>
          </p:cNvPr>
          <p:cNvSpPr txBox="1">
            <a:spLocks noChangeArrowheads="1"/>
          </p:cNvSpPr>
          <p:nvPr/>
        </p:nvSpPr>
        <p:spPr bwMode="auto">
          <a:xfrm>
            <a:off x="0" y="5876925"/>
            <a:ext cx="7524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2400" b="1">
                <a:solidFill>
                  <a:schemeClr val="bg1"/>
                </a:solidFill>
              </a:rPr>
              <a:t>Marmer komt uit de keramiekoven (boven de 1.000 graden) en gloeit nog 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kstvak 1">
            <a:extLst>
              <a:ext uri="{FF2B5EF4-FFF2-40B4-BE49-F238E27FC236}">
                <a16:creationId xmlns:a16="http://schemas.microsoft.com/office/drawing/2014/main" id="{A5B6DE6B-0AF0-1292-643D-1CB2955EFCD9}"/>
              </a:ext>
            </a:extLst>
          </p:cNvPr>
          <p:cNvSpPr txBox="1">
            <a:spLocks noChangeArrowheads="1"/>
          </p:cNvSpPr>
          <p:nvPr/>
        </p:nvSpPr>
        <p:spPr bwMode="auto">
          <a:xfrm>
            <a:off x="0" y="115888"/>
            <a:ext cx="91440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400">
                <a:solidFill>
                  <a:schemeClr val="bg1"/>
                </a:solidFill>
              </a:rPr>
              <a:t>Marmer is neutraal. Neutraal kun je ook zien als evenwicht tussen zuur en base.</a:t>
            </a:r>
          </a:p>
          <a:p>
            <a:pPr>
              <a:spcBef>
                <a:spcPct val="0"/>
              </a:spcBef>
              <a:buFontTx/>
              <a:buNone/>
            </a:pPr>
            <a:r>
              <a:rPr lang="nl-NL" altLang="nl-NL" sz="2400">
                <a:solidFill>
                  <a:schemeClr val="bg1"/>
                </a:solidFill>
              </a:rPr>
              <a:t>Na een nacht in de oven werd de gebluste marmer met r.k. sap groen, dus basisch. Blijkbaar was dus het evenwicht verstoord.</a:t>
            </a:r>
          </a:p>
          <a:p>
            <a:pPr>
              <a:spcBef>
                <a:spcPct val="0"/>
              </a:spcBef>
              <a:buFontTx/>
              <a:buNone/>
            </a:pPr>
            <a:endParaRPr lang="nl-NL" altLang="nl-NL" sz="2400">
              <a:solidFill>
                <a:schemeClr val="bg1"/>
              </a:solidFill>
            </a:endParaRPr>
          </a:p>
          <a:p>
            <a:pPr>
              <a:spcBef>
                <a:spcPct val="0"/>
              </a:spcBef>
              <a:buFontTx/>
              <a:buNone/>
            </a:pPr>
            <a:r>
              <a:rPr lang="nl-NL" altLang="nl-NL" sz="2400">
                <a:solidFill>
                  <a:schemeClr val="bg1"/>
                </a:solidFill>
              </a:rPr>
              <a:t>Als marmer (kalk) nu ineens basisch reageert, moet het zuur-gedeelte dus verdwenen zijn. Hoe kan dat?</a:t>
            </a:r>
          </a:p>
          <a:p>
            <a:pPr>
              <a:spcBef>
                <a:spcPct val="0"/>
              </a:spcBef>
              <a:buFontTx/>
              <a:buNone/>
            </a:pPr>
            <a:endParaRPr lang="nl-NL" altLang="nl-NL" sz="2400">
              <a:solidFill>
                <a:schemeClr val="bg1"/>
              </a:solidFill>
            </a:endParaRPr>
          </a:p>
          <a:p>
            <a:pPr>
              <a:spcBef>
                <a:spcPct val="0"/>
              </a:spcBef>
              <a:buFontTx/>
              <a:buNone/>
            </a:pPr>
            <a:r>
              <a:rPr lang="nl-NL" altLang="nl-NL" sz="2400">
                <a:solidFill>
                  <a:schemeClr val="bg1"/>
                </a:solidFill>
              </a:rPr>
              <a:t>Dat is gebeurd tijdens de verhitting boven de 1000 graden. Het zuur-gedeelte is toen ontsnapt in de vorm van koolzuurgas, wat bij elke verbranding ontstaat.</a:t>
            </a:r>
          </a:p>
          <a:p>
            <a:pPr>
              <a:spcBef>
                <a:spcPct val="0"/>
              </a:spcBef>
              <a:buFontTx/>
              <a:buNone/>
            </a:pPr>
            <a:r>
              <a:rPr lang="nl-NL" altLang="nl-NL" sz="2400">
                <a:solidFill>
                  <a:schemeClr val="bg1"/>
                </a:solidFill>
              </a:rPr>
              <a:t>Waar is dat koolzuurgas (CO2) gebleven? Door de kieren van het oventje is het ontsnapt en opgelost in de lucht.</a:t>
            </a:r>
          </a:p>
          <a:p>
            <a:pPr>
              <a:spcBef>
                <a:spcPct val="0"/>
              </a:spcBef>
              <a:buFontTx/>
              <a:buNone/>
            </a:pPr>
            <a:endParaRPr lang="nl-NL" altLang="nl-NL" sz="2400" b="1">
              <a:solidFill>
                <a:schemeClr val="bg1"/>
              </a:solidFill>
            </a:endParaRPr>
          </a:p>
          <a:p>
            <a:pPr>
              <a:spcBef>
                <a:spcPct val="0"/>
              </a:spcBef>
              <a:buFontTx/>
              <a:buNone/>
            </a:pPr>
            <a:r>
              <a:rPr lang="nl-NL" altLang="nl-NL" sz="2400" b="1">
                <a:solidFill>
                  <a:schemeClr val="bg1"/>
                </a:solidFill>
              </a:rPr>
              <a:t>Conclusie:</a:t>
            </a:r>
          </a:p>
          <a:p>
            <a:pPr>
              <a:spcBef>
                <a:spcPct val="0"/>
              </a:spcBef>
              <a:buFontTx/>
              <a:buNone/>
            </a:pPr>
            <a:r>
              <a:rPr lang="nl-NL" altLang="nl-NL" sz="2400">
                <a:solidFill>
                  <a:schemeClr val="bg1"/>
                </a:solidFill>
              </a:rPr>
              <a:t>De basische kalk van het oorspronkelijke marmer hielden we over, omdat het koolzuurgas was ontsnapt.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oolbord, handschrift, whiteboard&#10;&#10;Automatisch gegenereerde beschrijving">
            <a:extLst>
              <a:ext uri="{FF2B5EF4-FFF2-40B4-BE49-F238E27FC236}">
                <a16:creationId xmlns:a16="http://schemas.microsoft.com/office/drawing/2014/main" id="{37ACAC7F-A84F-2E7E-35AC-F89047B87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38" y="51545"/>
            <a:ext cx="8921124" cy="6754910"/>
          </a:xfrm>
          <a:prstGeom prst="rect">
            <a:avLst/>
          </a:prstGeom>
        </p:spPr>
      </p:pic>
    </p:spTree>
    <p:extLst>
      <p:ext uri="{BB962C8B-B14F-4D97-AF65-F5344CB8AC3E}">
        <p14:creationId xmlns:p14="http://schemas.microsoft.com/office/powerpoint/2010/main" val="123703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Afbeelding 1">
            <a:extLst>
              <a:ext uri="{FF2B5EF4-FFF2-40B4-BE49-F238E27FC236}">
                <a16:creationId xmlns:a16="http://schemas.microsoft.com/office/drawing/2014/main" id="{6CBC7B62-83E1-2AB5-1E9D-A071C03228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144250"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kstvak 1">
            <a:extLst>
              <a:ext uri="{FF2B5EF4-FFF2-40B4-BE49-F238E27FC236}">
                <a16:creationId xmlns:a16="http://schemas.microsoft.com/office/drawing/2014/main" id="{343F0157-618F-E36B-F926-E34EACE7E5A9}"/>
              </a:ext>
            </a:extLst>
          </p:cNvPr>
          <p:cNvSpPr txBox="1">
            <a:spLocks noChangeArrowheads="1"/>
          </p:cNvSpPr>
          <p:nvPr/>
        </p:nvSpPr>
        <p:spPr bwMode="auto">
          <a:xfrm>
            <a:off x="7092950" y="115888"/>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t>Proef 16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Afbeelding 1">
            <a:extLst>
              <a:ext uri="{FF2B5EF4-FFF2-40B4-BE49-F238E27FC236}">
                <a16:creationId xmlns:a16="http://schemas.microsoft.com/office/drawing/2014/main" id="{42E4EBCF-3FCC-6071-9C94-A815F2FBE5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a:extLst>
              <a:ext uri="{FF2B5EF4-FFF2-40B4-BE49-F238E27FC236}">
                <a16:creationId xmlns:a16="http://schemas.microsoft.com/office/drawing/2014/main" id="{B13A1324-C876-1EC2-54E8-DBCD741C9CC1}"/>
              </a:ext>
            </a:extLst>
          </p:cNvPr>
          <p:cNvSpPr txBox="1">
            <a:spLocks noChangeArrowheads="1"/>
          </p:cNvSpPr>
          <p:nvPr/>
        </p:nvSpPr>
        <p:spPr bwMode="auto">
          <a:xfrm>
            <a:off x="1763713" y="6400800"/>
            <a:ext cx="6335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solidFill>
                  <a:schemeClr val="bg1"/>
                </a:solidFill>
              </a:rPr>
              <a:t>Proef 13, “Neutralisatie-practicum”</a:t>
            </a:r>
          </a:p>
        </p:txBody>
      </p:sp>
      <p:pic>
        <p:nvPicPr>
          <p:cNvPr id="4099" name="Afbeelding 3">
            <a:extLst>
              <a:ext uri="{FF2B5EF4-FFF2-40B4-BE49-F238E27FC236}">
                <a16:creationId xmlns:a16="http://schemas.microsoft.com/office/drawing/2014/main" id="{B0CE9448-EE1E-45B2-E2F2-86FECD23E1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4763"/>
            <a:ext cx="4122738" cy="600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a:extLst>
              <a:ext uri="{FF2B5EF4-FFF2-40B4-BE49-F238E27FC236}">
                <a16:creationId xmlns:a16="http://schemas.microsoft.com/office/drawing/2014/main" id="{9089810F-0FA6-4BC4-BADF-5E74E58C2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455295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14CCBEAB-E866-E2B1-BEB0-20F8C0424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Week_3_proef_16">
            <a:extLst>
              <a:ext uri="{FF2B5EF4-FFF2-40B4-BE49-F238E27FC236}">
                <a16:creationId xmlns:a16="http://schemas.microsoft.com/office/drawing/2014/main" id="{2FC5EC74-6069-E02D-FE16-7FF73FEEC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E6C66538-0C3F-EF1F-856E-C332143247BC}"/>
              </a:ext>
            </a:extLst>
          </p:cNvPr>
          <p:cNvSpPr>
            <a:spLocks noGrp="1" noChangeArrowheads="1"/>
          </p:cNvSpPr>
          <p:nvPr>
            <p:ph type="title"/>
          </p:nvPr>
        </p:nvSpPr>
        <p:spPr/>
        <p:txBody>
          <a:bodyPr/>
          <a:lstStyle/>
          <a:p>
            <a:r>
              <a:rPr lang="nl-NL" altLang="nl-NL" sz="6000" b="1">
                <a:solidFill>
                  <a:schemeClr val="hlink"/>
                </a:solidFill>
              </a:rPr>
              <a:t>De metalen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media_xl_751675">
            <a:extLst>
              <a:ext uri="{FF2B5EF4-FFF2-40B4-BE49-F238E27FC236}">
                <a16:creationId xmlns:a16="http://schemas.microsoft.com/office/drawing/2014/main" id="{14DC52A1-A56A-0BA1-F4DE-815CE9C9C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2753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9" descr="File:Aggersundbroen1.jpg">
            <a:extLst>
              <a:ext uri="{FF2B5EF4-FFF2-40B4-BE49-F238E27FC236}">
                <a16:creationId xmlns:a16="http://schemas.microsoft.com/office/drawing/2014/main" id="{EFB38200-5A65-1EF0-A2BB-C2D29E67A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0"/>
            <a:ext cx="464343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2">
            <a:extLst>
              <a:ext uri="{FF2B5EF4-FFF2-40B4-BE49-F238E27FC236}">
                <a16:creationId xmlns:a16="http://schemas.microsoft.com/office/drawing/2014/main" id="{9EC89ADD-CBF1-7216-8FE6-222E74A12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7200"/>
            <a:ext cx="385127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6" descr="https://upload.wikimedia.org/wikipedia/commons/2/21/Interieur_smidse%2C_met_smid_aan_het_werk_bij_het_smidsvuur%2C_met_aambeeld_-_Leiden_-_20536719_-_RCE.jpg">
            <a:extLst>
              <a:ext uri="{FF2B5EF4-FFF2-40B4-BE49-F238E27FC236}">
                <a16:creationId xmlns:a16="http://schemas.microsoft.com/office/drawing/2014/main" id="{AF0FE349-CE99-3122-5B17-2C5C14716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3160713"/>
            <a:ext cx="5148262"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17">
            <a:extLst>
              <a:ext uri="{FF2B5EF4-FFF2-40B4-BE49-F238E27FC236}">
                <a16:creationId xmlns:a16="http://schemas.microsoft.com/office/drawing/2014/main" id="{F519BB2D-30DD-3DAA-AD45-69DDD993AC5D}"/>
              </a:ext>
            </a:extLst>
          </p:cNvPr>
          <p:cNvSpPr txBox="1">
            <a:spLocks noChangeArrowheads="1"/>
          </p:cNvSpPr>
          <p:nvPr/>
        </p:nvSpPr>
        <p:spPr bwMode="auto">
          <a:xfrm>
            <a:off x="2843213" y="2565400"/>
            <a:ext cx="3744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nl-NL" altLang="nl-NL" sz="2000" b="1">
                <a:solidFill>
                  <a:schemeClr val="bg1"/>
                </a:solidFill>
              </a:rPr>
              <a:t>Het ijzer in de techniek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Afbeelding">
            <a:extLst>
              <a:ext uri="{FF2B5EF4-FFF2-40B4-BE49-F238E27FC236}">
                <a16:creationId xmlns:a16="http://schemas.microsoft.com/office/drawing/2014/main" id="{5B6E071A-A500-51C9-673E-5CDD423A6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8893175"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descr="Afbeelding">
            <a:extLst>
              <a:ext uri="{FF2B5EF4-FFF2-40B4-BE49-F238E27FC236}">
                <a16:creationId xmlns:a16="http://schemas.microsoft.com/office/drawing/2014/main" id="{0BDC03B6-E8BC-8266-8D9B-67A23CBBF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213"/>
            <a:ext cx="8893175" cy="668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a:extLst>
              <a:ext uri="{FF2B5EF4-FFF2-40B4-BE49-F238E27FC236}">
                <a16:creationId xmlns:a16="http://schemas.microsoft.com/office/drawing/2014/main" id="{C72684CE-A84A-4C4D-63D6-8C996E64B91C}"/>
              </a:ext>
            </a:extLst>
          </p:cNvPr>
          <p:cNvSpPr txBox="1">
            <a:spLocks noChangeArrowheads="1"/>
          </p:cNvSpPr>
          <p:nvPr/>
        </p:nvSpPr>
        <p:spPr bwMode="auto">
          <a:xfrm>
            <a:off x="6372225" y="5661025"/>
            <a:ext cx="2520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nl-NL" altLang="nl-NL" sz="2000" b="1"/>
              <a:t>Het ijzer als gereedschap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Wapens en munitie bij stortplaats in Casablanca gevonden">
            <a:extLst>
              <a:ext uri="{FF2B5EF4-FFF2-40B4-BE49-F238E27FC236}">
                <a16:creationId xmlns:a16="http://schemas.microsoft.com/office/drawing/2014/main" id="{B1E939A5-1F60-50BA-E7D8-4A629AACF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6338"/>
            <a:ext cx="518477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9" descr="1) Bronzen zwaard en schede uit late bronstijd, Welterbe Museum, Hallstatt, Oostenrijk. 2) bronzen zwaard uit overgangsperiode late bronstijd - vroege ijzertijd, Museum Bibracte, Saint-Léger-sous-Beuvray, Frankrijk. 3) La Tènezwaard met aan het gevest ringen naast elkaar, met mogelijk leder tussen de ringen. Dit zwaardtype werd ook gevonden te Appels (Dendermonde) bij baggerwerken op de Schelde. 4) IJzeren zwaard en schede, La Tène model, Museum Bibracte, Saint-Léger-sous-Beuvray, Frankrijk">
            <a:extLst>
              <a:ext uri="{FF2B5EF4-FFF2-40B4-BE49-F238E27FC236}">
                <a16:creationId xmlns:a16="http://schemas.microsoft.com/office/drawing/2014/main" id="{167B0BF9-9840-3512-A0DF-833018348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76200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10">
            <a:extLst>
              <a:ext uri="{FF2B5EF4-FFF2-40B4-BE49-F238E27FC236}">
                <a16:creationId xmlns:a16="http://schemas.microsoft.com/office/drawing/2014/main" id="{6F4D1A6E-4040-7861-AC14-BF17FDB027E6}"/>
              </a:ext>
            </a:extLst>
          </p:cNvPr>
          <p:cNvSpPr txBox="1">
            <a:spLocks noChangeArrowheads="1"/>
          </p:cNvSpPr>
          <p:nvPr/>
        </p:nvSpPr>
        <p:spPr bwMode="auto">
          <a:xfrm>
            <a:off x="1116013" y="2616200"/>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nl-NL" altLang="nl-NL" sz="2400" b="1">
                <a:solidFill>
                  <a:schemeClr val="bg1"/>
                </a:solidFill>
              </a:rPr>
              <a:t>wapens</a:t>
            </a:r>
          </a:p>
        </p:txBody>
      </p:sp>
      <p:pic>
        <p:nvPicPr>
          <p:cNvPr id="35845" name="Picture 5" descr="Small's">
            <a:extLst>
              <a:ext uri="{FF2B5EF4-FFF2-40B4-BE49-F238E27FC236}">
                <a16:creationId xmlns:a16="http://schemas.microsoft.com/office/drawing/2014/main" id="{BCE29DAC-0545-6E9C-25C4-1C3013279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005263"/>
            <a:ext cx="35782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kstvak 1">
            <a:extLst>
              <a:ext uri="{FF2B5EF4-FFF2-40B4-BE49-F238E27FC236}">
                <a16:creationId xmlns:a16="http://schemas.microsoft.com/office/drawing/2014/main" id="{D8A369B5-4E7F-0F52-583C-32D3F51FC0BB}"/>
              </a:ext>
            </a:extLst>
          </p:cNvPr>
          <p:cNvSpPr txBox="1">
            <a:spLocks noChangeArrowheads="1"/>
          </p:cNvSpPr>
          <p:nvPr/>
        </p:nvSpPr>
        <p:spPr bwMode="auto">
          <a:xfrm>
            <a:off x="7231063" y="4005263"/>
            <a:ext cx="1908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t>Ploegijzer</a:t>
            </a:r>
          </a:p>
          <a:p>
            <a:pPr>
              <a:spcBef>
                <a:spcPct val="0"/>
              </a:spcBef>
              <a:buFontTx/>
              <a:buNone/>
            </a:pPr>
            <a:r>
              <a:rPr lang="nl-NL" altLang="nl-NL" sz="1800" b="1"/>
              <a:t>Symbool van vrede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koperendakgoot1">
            <a:extLst>
              <a:ext uri="{FF2B5EF4-FFF2-40B4-BE49-F238E27FC236}">
                <a16:creationId xmlns:a16="http://schemas.microsoft.com/office/drawing/2014/main" id="{37136247-4A22-513C-FAEC-C1CC21C07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74065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0" descr="after_sw-300x225">
            <a:extLst>
              <a:ext uri="{FF2B5EF4-FFF2-40B4-BE49-F238E27FC236}">
                <a16:creationId xmlns:a16="http://schemas.microsoft.com/office/drawing/2014/main" id="{30A1F2D2-FDC3-1A0E-9791-778EAC686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698875"/>
            <a:ext cx="421163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5">
            <a:extLst>
              <a:ext uri="{FF2B5EF4-FFF2-40B4-BE49-F238E27FC236}">
                <a16:creationId xmlns:a16="http://schemas.microsoft.com/office/drawing/2014/main" id="{B84AA69A-DADE-1A60-EB94-EF0F5742E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44913"/>
            <a:ext cx="4500563"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6">
            <a:extLst>
              <a:ext uri="{FF2B5EF4-FFF2-40B4-BE49-F238E27FC236}">
                <a16:creationId xmlns:a16="http://schemas.microsoft.com/office/drawing/2014/main" id="{40283E09-9545-1D60-15B5-A0714A6794D7}"/>
              </a:ext>
            </a:extLst>
          </p:cNvPr>
          <p:cNvSpPr txBox="1">
            <a:spLocks noChangeArrowheads="1"/>
          </p:cNvSpPr>
          <p:nvPr/>
        </p:nvSpPr>
        <p:spPr bwMode="auto">
          <a:xfrm>
            <a:off x="1476375" y="3068638"/>
            <a:ext cx="532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nl-NL" altLang="nl-NL" sz="2400" b="1">
                <a:solidFill>
                  <a:schemeClr val="bg1"/>
                </a:solidFill>
              </a:rPr>
              <a:t>Koper, regengoot, dakbedekking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002">
            <a:extLst>
              <a:ext uri="{FF2B5EF4-FFF2-40B4-BE49-F238E27FC236}">
                <a16:creationId xmlns:a16="http://schemas.microsoft.com/office/drawing/2014/main" id="{2F5ABE84-02FD-DA2F-2D9C-A41A7199EBF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4356100" cy="291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1" name="Picture 6" descr="Begetube klemkoppeling 1/2x16/2.2">
            <a:extLst>
              <a:ext uri="{FF2B5EF4-FFF2-40B4-BE49-F238E27FC236}">
                <a16:creationId xmlns:a16="http://schemas.microsoft.com/office/drawing/2014/main" id="{5A4846F3-C9BF-AF9A-7FB9-A25617406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0"/>
            <a:ext cx="3779837"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vsh super knel messing knel kniekoppeling 22mm outlet">
            <a:extLst>
              <a:ext uri="{FF2B5EF4-FFF2-40B4-BE49-F238E27FC236}">
                <a16:creationId xmlns:a16="http://schemas.microsoft.com/office/drawing/2014/main" id="{AD819C7D-08E5-ABF1-6F58-B3F32287C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4900"/>
            <a:ext cx="4284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a:extLst>
              <a:ext uri="{FF2B5EF4-FFF2-40B4-BE49-F238E27FC236}">
                <a16:creationId xmlns:a16="http://schemas.microsoft.com/office/drawing/2014/main" id="{0E8DAFB5-C0F8-0A5F-2367-5D92EB7DF5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276475"/>
            <a:ext cx="255587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http://www.periodictable.com/Samples/029.58/s13.JPG">
            <a:extLst>
              <a:ext uri="{FF2B5EF4-FFF2-40B4-BE49-F238E27FC236}">
                <a16:creationId xmlns:a16="http://schemas.microsoft.com/office/drawing/2014/main" id="{395C3E21-10D5-8871-A835-BD679CE5E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200525"/>
            <a:ext cx="26574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descr="http://www.periodictable.com/Samples/029.58/s13.JPG">
            <a:extLst>
              <a:ext uri="{FF2B5EF4-FFF2-40B4-BE49-F238E27FC236}">
                <a16:creationId xmlns:a16="http://schemas.microsoft.com/office/drawing/2014/main" id="{1987AE82-9929-9DBC-2CFA-60C6CA3B24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200525"/>
            <a:ext cx="26574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3" descr="tn_mijn%20sieraden%20006">
            <a:extLst>
              <a:ext uri="{FF2B5EF4-FFF2-40B4-BE49-F238E27FC236}">
                <a16:creationId xmlns:a16="http://schemas.microsoft.com/office/drawing/2014/main" id="{D235713C-1C30-7752-3F7A-9187A75DA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4940300"/>
            <a:ext cx="25558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a:extLst>
              <a:ext uri="{FF2B5EF4-FFF2-40B4-BE49-F238E27FC236}">
                <a16:creationId xmlns:a16="http://schemas.microsoft.com/office/drawing/2014/main" id="{E0DF24E5-3551-5156-A04A-22206D4743C0}"/>
              </a:ext>
            </a:extLst>
          </p:cNvPr>
          <p:cNvSpPr>
            <a:spLocks noGrp="1" noChangeArrowheads="1"/>
          </p:cNvSpPr>
          <p:nvPr>
            <p:ph type="title" idx="4294967295"/>
          </p:nvPr>
        </p:nvSpPr>
        <p:spPr/>
        <p:txBody>
          <a:bodyPr/>
          <a:lstStyle/>
          <a:p>
            <a:r>
              <a:rPr lang="nl-NL" altLang="nl-NL" b="1">
                <a:solidFill>
                  <a:schemeClr val="bg1"/>
                </a:solidFill>
              </a:rPr>
              <a:t>IJZER                  KOPER</a:t>
            </a:r>
          </a:p>
        </p:txBody>
      </p:sp>
      <p:sp>
        <p:nvSpPr>
          <p:cNvPr id="38915" name="Rectangle 6">
            <a:extLst>
              <a:ext uri="{FF2B5EF4-FFF2-40B4-BE49-F238E27FC236}">
                <a16:creationId xmlns:a16="http://schemas.microsoft.com/office/drawing/2014/main" id="{ED3FE7AB-1D42-9F91-6FD3-11DC80AB528D}"/>
              </a:ext>
            </a:extLst>
          </p:cNvPr>
          <p:cNvSpPr>
            <a:spLocks noGrp="1" noChangeArrowheads="1"/>
          </p:cNvSpPr>
          <p:nvPr>
            <p:ph type="body" sz="half" idx="4294967295"/>
          </p:nvPr>
        </p:nvSpPr>
        <p:spPr>
          <a:xfrm>
            <a:off x="0" y="1628775"/>
            <a:ext cx="4495800" cy="4781550"/>
          </a:xfrm>
        </p:spPr>
        <p:txBody>
          <a:bodyPr/>
          <a:lstStyle/>
          <a:p>
            <a:pPr>
              <a:lnSpc>
                <a:spcPct val="90000"/>
              </a:lnSpc>
              <a:buFontTx/>
              <a:buNone/>
            </a:pPr>
            <a:r>
              <a:rPr lang="nl-NL" altLang="nl-NL" sz="2400" b="1" u="sng">
                <a:solidFill>
                  <a:schemeClr val="bg1"/>
                </a:solidFill>
              </a:rPr>
              <a:t>Buitenkant</a:t>
            </a:r>
          </a:p>
          <a:p>
            <a:pPr>
              <a:lnSpc>
                <a:spcPct val="90000"/>
              </a:lnSpc>
            </a:pPr>
            <a:r>
              <a:rPr lang="nl-NL" altLang="nl-NL" sz="2400">
                <a:solidFill>
                  <a:schemeClr val="bg1"/>
                </a:solidFill>
              </a:rPr>
              <a:t>Kracht, daadkracht</a:t>
            </a:r>
          </a:p>
          <a:p>
            <a:pPr>
              <a:lnSpc>
                <a:spcPct val="90000"/>
              </a:lnSpc>
            </a:pPr>
            <a:r>
              <a:rPr lang="nl-NL" altLang="nl-NL" sz="2400">
                <a:solidFill>
                  <a:schemeClr val="bg1"/>
                </a:solidFill>
              </a:rPr>
              <a:t>Steunkracht</a:t>
            </a:r>
          </a:p>
          <a:p>
            <a:pPr>
              <a:lnSpc>
                <a:spcPct val="90000"/>
              </a:lnSpc>
            </a:pPr>
            <a:r>
              <a:rPr lang="nl-NL" altLang="nl-NL" sz="2400">
                <a:solidFill>
                  <a:schemeClr val="bg1"/>
                </a:solidFill>
              </a:rPr>
              <a:t>Verdediging</a:t>
            </a:r>
          </a:p>
          <a:p>
            <a:pPr>
              <a:lnSpc>
                <a:spcPct val="90000"/>
              </a:lnSpc>
            </a:pPr>
            <a:r>
              <a:rPr lang="nl-NL" altLang="nl-NL" sz="2400">
                <a:solidFill>
                  <a:schemeClr val="bg1"/>
                </a:solidFill>
              </a:rPr>
              <a:t>Vernietiging</a:t>
            </a:r>
          </a:p>
          <a:p>
            <a:pPr>
              <a:lnSpc>
                <a:spcPct val="90000"/>
              </a:lnSpc>
            </a:pPr>
            <a:endParaRPr lang="nl-NL" altLang="nl-NL" sz="2400">
              <a:solidFill>
                <a:schemeClr val="bg1"/>
              </a:solidFill>
            </a:endParaRPr>
          </a:p>
          <a:p>
            <a:pPr>
              <a:lnSpc>
                <a:spcPct val="90000"/>
              </a:lnSpc>
              <a:buFontTx/>
              <a:buNone/>
            </a:pPr>
            <a:r>
              <a:rPr lang="nl-NL" altLang="nl-NL" sz="2400" b="1" u="sng">
                <a:solidFill>
                  <a:schemeClr val="bg1"/>
                </a:solidFill>
              </a:rPr>
              <a:t>Binnenkant</a:t>
            </a:r>
          </a:p>
          <a:p>
            <a:pPr>
              <a:lnSpc>
                <a:spcPct val="90000"/>
              </a:lnSpc>
            </a:pPr>
            <a:r>
              <a:rPr lang="nl-NL" altLang="nl-NL" sz="2400">
                <a:solidFill>
                  <a:schemeClr val="bg1"/>
                </a:solidFill>
              </a:rPr>
              <a:t>Moed, dapperheid</a:t>
            </a:r>
          </a:p>
          <a:p>
            <a:pPr>
              <a:lnSpc>
                <a:spcPct val="90000"/>
              </a:lnSpc>
            </a:pPr>
            <a:r>
              <a:rPr lang="nl-NL" altLang="nl-NL" sz="2400">
                <a:solidFill>
                  <a:schemeClr val="bg1"/>
                </a:solidFill>
              </a:rPr>
              <a:t>Doorzettingsvermogen</a:t>
            </a:r>
          </a:p>
          <a:p>
            <a:pPr>
              <a:lnSpc>
                <a:spcPct val="90000"/>
              </a:lnSpc>
              <a:buFontTx/>
              <a:buNone/>
            </a:pPr>
            <a:endParaRPr lang="nl-NL" altLang="nl-NL" sz="2400">
              <a:solidFill>
                <a:schemeClr val="bg1"/>
              </a:solidFill>
            </a:endParaRPr>
          </a:p>
          <a:p>
            <a:pPr>
              <a:lnSpc>
                <a:spcPct val="90000"/>
              </a:lnSpc>
              <a:buFontTx/>
              <a:buNone/>
            </a:pPr>
            <a:r>
              <a:rPr lang="nl-NL" altLang="nl-NL" sz="2400">
                <a:solidFill>
                  <a:schemeClr val="bg1"/>
                </a:solidFill>
              </a:rPr>
              <a:t>Voelt koud aan. Hard metaal</a:t>
            </a:r>
          </a:p>
        </p:txBody>
      </p:sp>
      <p:sp>
        <p:nvSpPr>
          <p:cNvPr id="38916" name="Rectangle 7">
            <a:extLst>
              <a:ext uri="{FF2B5EF4-FFF2-40B4-BE49-F238E27FC236}">
                <a16:creationId xmlns:a16="http://schemas.microsoft.com/office/drawing/2014/main" id="{17A494EB-8488-86AE-BD20-DCC8F2AEBA26}"/>
              </a:ext>
            </a:extLst>
          </p:cNvPr>
          <p:cNvSpPr>
            <a:spLocks noGrp="1" noChangeArrowheads="1"/>
          </p:cNvSpPr>
          <p:nvPr>
            <p:ph type="body" sz="half" idx="4294967295"/>
          </p:nvPr>
        </p:nvSpPr>
        <p:spPr>
          <a:xfrm>
            <a:off x="4716463" y="1600200"/>
            <a:ext cx="4427537" cy="4781550"/>
          </a:xfrm>
        </p:spPr>
        <p:txBody>
          <a:bodyPr/>
          <a:lstStyle/>
          <a:p>
            <a:pPr>
              <a:lnSpc>
                <a:spcPct val="90000"/>
              </a:lnSpc>
              <a:buFontTx/>
              <a:buNone/>
            </a:pPr>
            <a:r>
              <a:rPr lang="nl-NL" altLang="nl-NL" sz="2400" b="1" u="sng">
                <a:solidFill>
                  <a:schemeClr val="bg1"/>
                </a:solidFill>
              </a:rPr>
              <a:t>Buitenkant</a:t>
            </a:r>
          </a:p>
          <a:p>
            <a:pPr>
              <a:lnSpc>
                <a:spcPct val="90000"/>
              </a:lnSpc>
            </a:pPr>
            <a:r>
              <a:rPr lang="nl-NL" altLang="nl-NL" sz="2400">
                <a:solidFill>
                  <a:schemeClr val="bg1"/>
                </a:solidFill>
              </a:rPr>
              <a:t>Bedekken</a:t>
            </a:r>
          </a:p>
          <a:p>
            <a:pPr>
              <a:lnSpc>
                <a:spcPct val="90000"/>
              </a:lnSpc>
            </a:pPr>
            <a:r>
              <a:rPr lang="nl-NL" altLang="nl-NL" sz="2400">
                <a:solidFill>
                  <a:schemeClr val="bg1"/>
                </a:solidFill>
              </a:rPr>
              <a:t>Omhullen</a:t>
            </a:r>
          </a:p>
          <a:p>
            <a:pPr>
              <a:lnSpc>
                <a:spcPct val="90000"/>
              </a:lnSpc>
            </a:pPr>
            <a:r>
              <a:rPr lang="nl-NL" altLang="nl-NL" sz="2400">
                <a:solidFill>
                  <a:schemeClr val="bg1"/>
                </a:solidFill>
              </a:rPr>
              <a:t>Versieren, mooier maken</a:t>
            </a:r>
          </a:p>
          <a:p>
            <a:pPr>
              <a:lnSpc>
                <a:spcPct val="90000"/>
              </a:lnSpc>
            </a:pPr>
            <a:endParaRPr lang="nl-NL" altLang="nl-NL" sz="2400">
              <a:solidFill>
                <a:schemeClr val="bg1"/>
              </a:solidFill>
            </a:endParaRPr>
          </a:p>
          <a:p>
            <a:pPr>
              <a:lnSpc>
                <a:spcPct val="90000"/>
              </a:lnSpc>
            </a:pPr>
            <a:endParaRPr lang="nl-NL" altLang="nl-NL" sz="2400">
              <a:solidFill>
                <a:schemeClr val="bg1"/>
              </a:solidFill>
            </a:endParaRPr>
          </a:p>
          <a:p>
            <a:pPr>
              <a:lnSpc>
                <a:spcPct val="90000"/>
              </a:lnSpc>
              <a:buFontTx/>
              <a:buNone/>
            </a:pPr>
            <a:r>
              <a:rPr lang="nl-NL" altLang="nl-NL" sz="2400" b="1" u="sng">
                <a:solidFill>
                  <a:schemeClr val="bg1"/>
                </a:solidFill>
              </a:rPr>
              <a:t>Binnenkant</a:t>
            </a:r>
          </a:p>
          <a:p>
            <a:pPr>
              <a:lnSpc>
                <a:spcPct val="90000"/>
              </a:lnSpc>
            </a:pPr>
            <a:r>
              <a:rPr lang="nl-NL" altLang="nl-NL" sz="2400">
                <a:solidFill>
                  <a:schemeClr val="bg1"/>
                </a:solidFill>
              </a:rPr>
              <a:t>Verbinden</a:t>
            </a:r>
          </a:p>
          <a:p>
            <a:pPr>
              <a:lnSpc>
                <a:spcPct val="90000"/>
              </a:lnSpc>
            </a:pPr>
            <a:r>
              <a:rPr lang="nl-NL" altLang="nl-NL" sz="2400">
                <a:solidFill>
                  <a:schemeClr val="bg1"/>
                </a:solidFill>
              </a:rPr>
              <a:t>Zich aanpassen, invoegen</a:t>
            </a:r>
          </a:p>
          <a:p>
            <a:pPr>
              <a:lnSpc>
                <a:spcPct val="90000"/>
              </a:lnSpc>
            </a:pPr>
            <a:endParaRPr lang="nl-NL" altLang="nl-NL" sz="2400">
              <a:solidFill>
                <a:schemeClr val="bg1"/>
              </a:solidFill>
            </a:endParaRPr>
          </a:p>
          <a:p>
            <a:pPr>
              <a:lnSpc>
                <a:spcPct val="90000"/>
              </a:lnSpc>
              <a:buFontTx/>
              <a:buNone/>
            </a:pPr>
            <a:r>
              <a:rPr lang="nl-NL" altLang="nl-NL" sz="2400">
                <a:solidFill>
                  <a:schemeClr val="bg1"/>
                </a:solidFill>
              </a:rPr>
              <a:t>Voelt warm aan, zacht metaal</a:t>
            </a:r>
          </a:p>
          <a:p>
            <a:pPr>
              <a:lnSpc>
                <a:spcPct val="90000"/>
              </a:lnSpc>
              <a:buFontTx/>
              <a:buNone/>
            </a:pPr>
            <a:endParaRPr lang="nl-NL" altLang="nl-NL" sz="240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AEE0E7E6-7F5C-DA40-25C8-7890D5F3DF9A}"/>
              </a:ext>
            </a:extLst>
          </p:cNvPr>
          <p:cNvSpPr>
            <a:spLocks noGrp="1" noChangeArrowheads="1"/>
          </p:cNvSpPr>
          <p:nvPr>
            <p:ph type="title" idx="4294967295"/>
          </p:nvPr>
        </p:nvSpPr>
        <p:spPr/>
        <p:txBody>
          <a:bodyPr/>
          <a:lstStyle/>
          <a:p>
            <a:r>
              <a:rPr lang="nl-NL" altLang="nl-NL" b="1">
                <a:solidFill>
                  <a:schemeClr val="bg1"/>
                </a:solidFill>
              </a:rPr>
              <a:t>IJZER                  KOPER</a:t>
            </a:r>
          </a:p>
        </p:txBody>
      </p:sp>
      <p:sp>
        <p:nvSpPr>
          <p:cNvPr id="39939" name="Rectangle 6">
            <a:extLst>
              <a:ext uri="{FF2B5EF4-FFF2-40B4-BE49-F238E27FC236}">
                <a16:creationId xmlns:a16="http://schemas.microsoft.com/office/drawing/2014/main" id="{403DDFB6-A7F3-407B-BC8F-7B2EBFB4A84B}"/>
              </a:ext>
            </a:extLst>
          </p:cNvPr>
          <p:cNvSpPr>
            <a:spLocks noGrp="1" noChangeArrowheads="1"/>
          </p:cNvSpPr>
          <p:nvPr>
            <p:ph type="body" sz="half" idx="4294967295"/>
          </p:nvPr>
        </p:nvSpPr>
        <p:spPr>
          <a:xfrm>
            <a:off x="0" y="1628775"/>
            <a:ext cx="4495800" cy="4781550"/>
          </a:xfrm>
        </p:spPr>
        <p:txBody>
          <a:bodyPr/>
          <a:lstStyle/>
          <a:p>
            <a:pPr>
              <a:lnSpc>
                <a:spcPct val="90000"/>
              </a:lnSpc>
              <a:buFontTx/>
              <a:buNone/>
            </a:pPr>
            <a:r>
              <a:rPr lang="nl-NL" altLang="nl-NL" sz="2400" b="1" u="sng">
                <a:solidFill>
                  <a:schemeClr val="bg1"/>
                </a:solidFill>
              </a:rPr>
              <a:t>Buitenkant</a:t>
            </a:r>
          </a:p>
          <a:p>
            <a:pPr>
              <a:lnSpc>
                <a:spcPct val="90000"/>
              </a:lnSpc>
            </a:pPr>
            <a:r>
              <a:rPr lang="nl-NL" altLang="nl-NL" sz="2400">
                <a:solidFill>
                  <a:schemeClr val="bg1"/>
                </a:solidFill>
              </a:rPr>
              <a:t>Kracht, daadkracht</a:t>
            </a:r>
          </a:p>
          <a:p>
            <a:pPr>
              <a:lnSpc>
                <a:spcPct val="90000"/>
              </a:lnSpc>
            </a:pPr>
            <a:r>
              <a:rPr lang="nl-NL" altLang="nl-NL" sz="2400">
                <a:solidFill>
                  <a:schemeClr val="bg1"/>
                </a:solidFill>
              </a:rPr>
              <a:t>Steunkracht</a:t>
            </a:r>
          </a:p>
          <a:p>
            <a:pPr>
              <a:lnSpc>
                <a:spcPct val="90000"/>
              </a:lnSpc>
            </a:pPr>
            <a:r>
              <a:rPr lang="nl-NL" altLang="nl-NL" sz="2400">
                <a:solidFill>
                  <a:schemeClr val="bg1"/>
                </a:solidFill>
              </a:rPr>
              <a:t>Verdediging</a:t>
            </a:r>
          </a:p>
          <a:p>
            <a:pPr>
              <a:lnSpc>
                <a:spcPct val="90000"/>
              </a:lnSpc>
            </a:pPr>
            <a:r>
              <a:rPr lang="nl-NL" altLang="nl-NL" sz="2400">
                <a:solidFill>
                  <a:schemeClr val="bg1"/>
                </a:solidFill>
              </a:rPr>
              <a:t>Vernietiging</a:t>
            </a:r>
          </a:p>
          <a:p>
            <a:pPr>
              <a:lnSpc>
                <a:spcPct val="90000"/>
              </a:lnSpc>
            </a:pPr>
            <a:endParaRPr lang="nl-NL" altLang="nl-NL" sz="2400">
              <a:solidFill>
                <a:schemeClr val="bg1"/>
              </a:solidFill>
            </a:endParaRPr>
          </a:p>
          <a:p>
            <a:pPr>
              <a:lnSpc>
                <a:spcPct val="90000"/>
              </a:lnSpc>
              <a:buFontTx/>
              <a:buNone/>
            </a:pPr>
            <a:r>
              <a:rPr lang="nl-NL" altLang="nl-NL" sz="2400" b="1" u="sng">
                <a:solidFill>
                  <a:schemeClr val="bg1"/>
                </a:solidFill>
              </a:rPr>
              <a:t>Binnenkant</a:t>
            </a:r>
          </a:p>
          <a:p>
            <a:pPr>
              <a:lnSpc>
                <a:spcPct val="90000"/>
              </a:lnSpc>
            </a:pPr>
            <a:r>
              <a:rPr lang="nl-NL" altLang="nl-NL" sz="2400">
                <a:solidFill>
                  <a:schemeClr val="bg1"/>
                </a:solidFill>
              </a:rPr>
              <a:t>Moed, dapperheid</a:t>
            </a:r>
          </a:p>
          <a:p>
            <a:pPr>
              <a:lnSpc>
                <a:spcPct val="90000"/>
              </a:lnSpc>
            </a:pPr>
            <a:r>
              <a:rPr lang="nl-NL" altLang="nl-NL" sz="2400">
                <a:solidFill>
                  <a:schemeClr val="bg1"/>
                </a:solidFill>
              </a:rPr>
              <a:t>Doorzettingsvermogen</a:t>
            </a:r>
          </a:p>
          <a:p>
            <a:pPr>
              <a:lnSpc>
                <a:spcPct val="90000"/>
              </a:lnSpc>
              <a:buFontTx/>
              <a:buNone/>
            </a:pPr>
            <a:endParaRPr lang="nl-NL" altLang="nl-NL" sz="2400">
              <a:solidFill>
                <a:schemeClr val="bg1"/>
              </a:solidFill>
            </a:endParaRPr>
          </a:p>
          <a:p>
            <a:pPr>
              <a:lnSpc>
                <a:spcPct val="90000"/>
              </a:lnSpc>
              <a:buFontTx/>
              <a:buNone/>
            </a:pPr>
            <a:r>
              <a:rPr lang="nl-NL" altLang="nl-NL" sz="2400">
                <a:solidFill>
                  <a:schemeClr val="bg1"/>
                </a:solidFill>
              </a:rPr>
              <a:t>Voelt koud aan. Hard metaal</a:t>
            </a:r>
          </a:p>
        </p:txBody>
      </p:sp>
      <p:sp>
        <p:nvSpPr>
          <p:cNvPr id="39940" name="Rectangle 7">
            <a:extLst>
              <a:ext uri="{FF2B5EF4-FFF2-40B4-BE49-F238E27FC236}">
                <a16:creationId xmlns:a16="http://schemas.microsoft.com/office/drawing/2014/main" id="{92E83FE3-CCD3-3A40-47EF-BCFAE67AAF5B}"/>
              </a:ext>
            </a:extLst>
          </p:cNvPr>
          <p:cNvSpPr>
            <a:spLocks noGrp="1" noChangeArrowheads="1"/>
          </p:cNvSpPr>
          <p:nvPr>
            <p:ph type="body" sz="half" idx="4294967295"/>
          </p:nvPr>
        </p:nvSpPr>
        <p:spPr>
          <a:xfrm>
            <a:off x="4716463" y="1600200"/>
            <a:ext cx="4427537" cy="4781550"/>
          </a:xfrm>
        </p:spPr>
        <p:txBody>
          <a:bodyPr/>
          <a:lstStyle/>
          <a:p>
            <a:pPr>
              <a:lnSpc>
                <a:spcPct val="90000"/>
              </a:lnSpc>
              <a:buFontTx/>
              <a:buNone/>
            </a:pPr>
            <a:r>
              <a:rPr lang="nl-NL" altLang="nl-NL" sz="2400" b="1" u="sng">
                <a:solidFill>
                  <a:schemeClr val="bg1"/>
                </a:solidFill>
              </a:rPr>
              <a:t>Buitenkant</a:t>
            </a:r>
          </a:p>
          <a:p>
            <a:pPr>
              <a:lnSpc>
                <a:spcPct val="90000"/>
              </a:lnSpc>
            </a:pPr>
            <a:r>
              <a:rPr lang="nl-NL" altLang="nl-NL" sz="2400">
                <a:solidFill>
                  <a:schemeClr val="bg1"/>
                </a:solidFill>
              </a:rPr>
              <a:t>Bedekken</a:t>
            </a:r>
          </a:p>
          <a:p>
            <a:pPr>
              <a:lnSpc>
                <a:spcPct val="90000"/>
              </a:lnSpc>
            </a:pPr>
            <a:r>
              <a:rPr lang="nl-NL" altLang="nl-NL" sz="2400">
                <a:solidFill>
                  <a:schemeClr val="bg1"/>
                </a:solidFill>
              </a:rPr>
              <a:t>Omhullen</a:t>
            </a:r>
          </a:p>
          <a:p>
            <a:pPr>
              <a:lnSpc>
                <a:spcPct val="90000"/>
              </a:lnSpc>
            </a:pPr>
            <a:r>
              <a:rPr lang="nl-NL" altLang="nl-NL" sz="2400">
                <a:solidFill>
                  <a:schemeClr val="bg1"/>
                </a:solidFill>
              </a:rPr>
              <a:t>Versieren, mooier maken</a:t>
            </a:r>
          </a:p>
          <a:p>
            <a:pPr>
              <a:lnSpc>
                <a:spcPct val="90000"/>
              </a:lnSpc>
            </a:pPr>
            <a:endParaRPr lang="nl-NL" altLang="nl-NL" sz="2400">
              <a:solidFill>
                <a:schemeClr val="bg1"/>
              </a:solidFill>
            </a:endParaRPr>
          </a:p>
          <a:p>
            <a:pPr>
              <a:lnSpc>
                <a:spcPct val="90000"/>
              </a:lnSpc>
            </a:pPr>
            <a:endParaRPr lang="nl-NL" altLang="nl-NL" sz="2400">
              <a:solidFill>
                <a:schemeClr val="bg1"/>
              </a:solidFill>
            </a:endParaRPr>
          </a:p>
          <a:p>
            <a:pPr>
              <a:lnSpc>
                <a:spcPct val="90000"/>
              </a:lnSpc>
              <a:buFontTx/>
              <a:buNone/>
            </a:pPr>
            <a:r>
              <a:rPr lang="nl-NL" altLang="nl-NL" sz="2400" b="1" u="sng">
                <a:solidFill>
                  <a:schemeClr val="bg1"/>
                </a:solidFill>
              </a:rPr>
              <a:t>Binnenkant</a:t>
            </a:r>
          </a:p>
          <a:p>
            <a:pPr>
              <a:lnSpc>
                <a:spcPct val="90000"/>
              </a:lnSpc>
            </a:pPr>
            <a:r>
              <a:rPr lang="nl-NL" altLang="nl-NL" sz="2400">
                <a:solidFill>
                  <a:schemeClr val="bg1"/>
                </a:solidFill>
              </a:rPr>
              <a:t>Verbinden</a:t>
            </a:r>
          </a:p>
          <a:p>
            <a:pPr>
              <a:lnSpc>
                <a:spcPct val="90000"/>
              </a:lnSpc>
            </a:pPr>
            <a:r>
              <a:rPr lang="nl-NL" altLang="nl-NL" sz="2400">
                <a:solidFill>
                  <a:schemeClr val="bg1"/>
                </a:solidFill>
              </a:rPr>
              <a:t>Zich aanpassen, invoegen</a:t>
            </a:r>
          </a:p>
          <a:p>
            <a:pPr>
              <a:lnSpc>
                <a:spcPct val="90000"/>
              </a:lnSpc>
            </a:pPr>
            <a:endParaRPr lang="nl-NL" altLang="nl-NL" sz="2400">
              <a:solidFill>
                <a:schemeClr val="bg1"/>
              </a:solidFill>
            </a:endParaRPr>
          </a:p>
          <a:p>
            <a:pPr>
              <a:lnSpc>
                <a:spcPct val="90000"/>
              </a:lnSpc>
              <a:buFontTx/>
              <a:buNone/>
            </a:pPr>
            <a:r>
              <a:rPr lang="nl-NL" altLang="nl-NL" sz="2400">
                <a:solidFill>
                  <a:schemeClr val="bg1"/>
                </a:solidFill>
              </a:rPr>
              <a:t>Voelt warm aan, zacht metaal</a:t>
            </a:r>
          </a:p>
          <a:p>
            <a:pPr>
              <a:lnSpc>
                <a:spcPct val="90000"/>
              </a:lnSpc>
              <a:buFontTx/>
              <a:buNone/>
            </a:pPr>
            <a:endParaRPr lang="nl-NL" altLang="nl-NL" sz="2400">
              <a:solidFill>
                <a:schemeClr val="bg1"/>
              </a:solidFill>
            </a:endParaRPr>
          </a:p>
        </p:txBody>
      </p:sp>
      <p:sp>
        <p:nvSpPr>
          <p:cNvPr id="39941" name="Rectangle 5">
            <a:extLst>
              <a:ext uri="{FF2B5EF4-FFF2-40B4-BE49-F238E27FC236}">
                <a16:creationId xmlns:a16="http://schemas.microsoft.com/office/drawing/2014/main" id="{8F6CA179-9EE2-78B8-6B5F-33FCAAF817AD}"/>
              </a:ext>
            </a:extLst>
          </p:cNvPr>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1800" b="1">
                <a:solidFill>
                  <a:schemeClr val="bg1"/>
                </a:solidFill>
              </a:rPr>
              <a:t>De wereld van de planeet </a:t>
            </a:r>
            <a:r>
              <a:rPr lang="nl-NL" altLang="nl-NL" sz="1800" b="1">
                <a:solidFill>
                  <a:srgbClr val="FF0000"/>
                </a:solidFill>
              </a:rPr>
              <a:t>Mars</a:t>
            </a:r>
            <a:r>
              <a:rPr lang="nl-NL" altLang="nl-NL" sz="1800" b="1">
                <a:solidFill>
                  <a:schemeClr val="bg1"/>
                </a:solidFill>
              </a:rPr>
              <a:t>                 De wereld van de planeet </a:t>
            </a:r>
            <a:r>
              <a:rPr lang="nl-NL" altLang="nl-NL" sz="1800" b="1">
                <a:solidFill>
                  <a:srgbClr val="AC1460"/>
                </a:solidFill>
              </a:rPr>
              <a:t>Venus</a:t>
            </a:r>
          </a:p>
          <a:p>
            <a:pPr>
              <a:spcBef>
                <a:spcPct val="0"/>
              </a:spcBef>
              <a:buFontTx/>
              <a:buNone/>
            </a:pPr>
            <a:r>
              <a:rPr lang="nl-NL" altLang="nl-NL" sz="1800" b="1">
                <a:solidFill>
                  <a:schemeClr val="bg1"/>
                </a:solidFill>
              </a:rPr>
              <a:t>De mannelijke kwaliteit                              De vrouwelijke kwaliteit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3D6C050-3060-2CFC-0F6B-547AC829A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0013"/>
            <a:ext cx="11144250" cy="711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7407C9-3499-E679-1C52-0296F6AF6CAF}"/>
              </a:ext>
            </a:extLst>
          </p:cNvPr>
          <p:cNvSpPr>
            <a:spLocks noGrp="1"/>
          </p:cNvSpPr>
          <p:nvPr>
            <p:ph type="title"/>
          </p:nvPr>
        </p:nvSpPr>
        <p:spPr>
          <a:xfrm>
            <a:off x="0" y="2060575"/>
            <a:ext cx="9036050" cy="3298825"/>
          </a:xfrm>
        </p:spPr>
        <p:txBody>
          <a:bodyPr/>
          <a:lstStyle/>
          <a:p>
            <a:pPr algn="l">
              <a:defRPr/>
            </a:pPr>
            <a:r>
              <a:rPr lang="nl-NL" sz="1800" b="1" dirty="0">
                <a:solidFill>
                  <a:schemeClr val="bg1"/>
                </a:solidFill>
              </a:rPr>
              <a:t>                                               De metalen     </a:t>
            </a:r>
            <a:br>
              <a:rPr lang="nl-NL" sz="1800" b="1" dirty="0">
                <a:solidFill>
                  <a:schemeClr val="bg1"/>
                </a:solidFill>
              </a:rPr>
            </a:br>
            <a:r>
              <a:rPr lang="nl-NL" sz="1800" dirty="0">
                <a:solidFill>
                  <a:schemeClr val="bg1"/>
                </a:solidFill>
              </a:rPr>
              <a:t>Indeling van edel naar onedel:</a:t>
            </a:r>
            <a:br>
              <a:rPr lang="nl-NL" sz="1800" dirty="0">
                <a:solidFill>
                  <a:schemeClr val="bg1"/>
                </a:solidFill>
              </a:rPr>
            </a:br>
            <a:r>
              <a:rPr lang="nl-NL" sz="1800" dirty="0">
                <a:solidFill>
                  <a:schemeClr val="bg1"/>
                </a:solidFill>
              </a:rPr>
              <a:t>Bijv. platina, goud, zilver, koper, zink, aluminium.</a:t>
            </a:r>
            <a:br>
              <a:rPr lang="nl-NL" sz="1800" dirty="0">
                <a:solidFill>
                  <a:schemeClr val="bg1"/>
                </a:solidFill>
              </a:rPr>
            </a:br>
            <a:br>
              <a:rPr lang="nl-NL" sz="1800" dirty="0">
                <a:solidFill>
                  <a:schemeClr val="bg1"/>
                </a:solidFill>
              </a:rPr>
            </a:br>
            <a:r>
              <a:rPr lang="nl-NL" sz="1800" dirty="0">
                <a:solidFill>
                  <a:schemeClr val="bg1"/>
                </a:solidFill>
              </a:rPr>
              <a:t>Hoe onedeler, hoe meer het roest. Roesten heet in de scheikunde “oxideren”. </a:t>
            </a:r>
            <a:br>
              <a:rPr lang="nl-NL" sz="1800" dirty="0">
                <a:solidFill>
                  <a:schemeClr val="bg1"/>
                </a:solidFill>
              </a:rPr>
            </a:br>
            <a:r>
              <a:rPr lang="nl-NL" sz="1800" dirty="0">
                <a:solidFill>
                  <a:schemeClr val="bg1"/>
                </a:solidFill>
              </a:rPr>
              <a:t>(oxideren = verbinden met zuurstof uit de lucht; zuurstof = </a:t>
            </a:r>
            <a:r>
              <a:rPr lang="nl-NL" sz="1800" dirty="0" err="1">
                <a:solidFill>
                  <a:schemeClr val="bg1"/>
                </a:solidFill>
              </a:rPr>
              <a:t>oxygenium</a:t>
            </a:r>
            <a:r>
              <a:rPr lang="nl-NL" sz="1800" dirty="0">
                <a:solidFill>
                  <a:schemeClr val="bg1"/>
                </a:solidFill>
              </a:rPr>
              <a:t>)</a:t>
            </a:r>
            <a:br>
              <a:rPr lang="nl-NL" sz="1800" dirty="0">
                <a:solidFill>
                  <a:schemeClr val="bg1"/>
                </a:solidFill>
              </a:rPr>
            </a:br>
            <a:br>
              <a:rPr lang="nl-NL" sz="1800" dirty="0">
                <a:solidFill>
                  <a:schemeClr val="bg1"/>
                </a:solidFill>
              </a:rPr>
            </a:br>
            <a:r>
              <a:rPr lang="nl-NL" sz="1800" dirty="0">
                <a:solidFill>
                  <a:schemeClr val="bg1"/>
                </a:solidFill>
              </a:rPr>
              <a:t>In de natuur komen metalen voor in “geroeste toestand” als </a:t>
            </a:r>
            <a:r>
              <a:rPr lang="nl-NL" sz="1800" dirty="0" err="1">
                <a:solidFill>
                  <a:schemeClr val="bg1"/>
                </a:solidFill>
              </a:rPr>
              <a:t>ijzer-erts</a:t>
            </a:r>
            <a:r>
              <a:rPr lang="nl-NL" sz="1800" dirty="0">
                <a:solidFill>
                  <a:schemeClr val="bg1"/>
                </a:solidFill>
              </a:rPr>
              <a:t> en </a:t>
            </a:r>
            <a:r>
              <a:rPr lang="nl-NL" sz="1800" dirty="0" err="1">
                <a:solidFill>
                  <a:schemeClr val="bg1"/>
                </a:solidFill>
              </a:rPr>
              <a:t>koper-erts</a:t>
            </a:r>
            <a:r>
              <a:rPr lang="nl-NL" sz="1800" dirty="0">
                <a:solidFill>
                  <a:schemeClr val="bg1"/>
                </a:solidFill>
              </a:rPr>
              <a:t> enz., heel diep onder de grond. Dat kun je de “slaaptoestand” van het metaal noemen.</a:t>
            </a:r>
            <a:br>
              <a:rPr lang="nl-NL" sz="1800" dirty="0">
                <a:solidFill>
                  <a:schemeClr val="bg1"/>
                </a:solidFill>
              </a:rPr>
            </a:br>
            <a:r>
              <a:rPr lang="nl-NL" sz="1800" dirty="0">
                <a:solidFill>
                  <a:schemeClr val="bg1"/>
                </a:solidFill>
              </a:rPr>
              <a:t>De mens haalt de metalen uit de grond (uit mijnen)</a:t>
            </a:r>
            <a:br>
              <a:rPr lang="nl-NL" sz="1800" dirty="0">
                <a:solidFill>
                  <a:schemeClr val="bg1"/>
                </a:solidFill>
              </a:rPr>
            </a:br>
            <a:r>
              <a:rPr lang="nl-NL" sz="1800" dirty="0">
                <a:solidFill>
                  <a:schemeClr val="bg1"/>
                </a:solidFill>
              </a:rPr>
              <a:t>In zgn. hoogovens wordt met een groot vuur het metaal bevrijd uit de ertstoestand en het wordt zuiver en glimmend. Dat kun je de “</a:t>
            </a:r>
            <a:r>
              <a:rPr lang="nl-NL" sz="1800" dirty="0" err="1">
                <a:solidFill>
                  <a:schemeClr val="bg1"/>
                </a:solidFill>
              </a:rPr>
              <a:t>waak-toestand</a:t>
            </a:r>
            <a:r>
              <a:rPr lang="nl-NL" sz="1800" dirty="0">
                <a:solidFill>
                  <a:schemeClr val="bg1"/>
                </a:solidFill>
              </a:rPr>
              <a:t>” van het metaal noemen</a:t>
            </a:r>
            <a:br>
              <a:rPr lang="nl-NL" sz="1800" dirty="0">
                <a:solidFill>
                  <a:schemeClr val="bg1"/>
                </a:solidFill>
              </a:rPr>
            </a:br>
            <a:br>
              <a:rPr lang="nl-NL" sz="1800" dirty="0">
                <a:solidFill>
                  <a:schemeClr val="bg1"/>
                </a:solidFill>
              </a:rPr>
            </a:br>
            <a:r>
              <a:rPr lang="nl-NL" sz="1800" dirty="0">
                <a:solidFill>
                  <a:schemeClr val="bg1"/>
                </a:solidFill>
              </a:rPr>
              <a:t>Kort daarna zal het metaal weer gaan roesten. Het streeft weer terug naar de erts-toestand. Tenzij wij het metaal “</a:t>
            </a:r>
            <a:r>
              <a:rPr lang="nl-NL" sz="1800" err="1">
                <a:solidFill>
                  <a:schemeClr val="bg1"/>
                </a:solidFill>
              </a:rPr>
              <a:t>vertroetelen</a:t>
            </a:r>
            <a:r>
              <a:rPr lang="nl-NL" sz="1800">
                <a:solidFill>
                  <a:schemeClr val="bg1"/>
                </a:solidFill>
              </a:rPr>
              <a:t>” en </a:t>
            </a:r>
            <a:r>
              <a:rPr lang="nl-NL" sz="1800" dirty="0">
                <a:solidFill>
                  <a:schemeClr val="bg1"/>
                </a:solidFill>
              </a:rPr>
              <a:t>van een beschermend laagje voorzien. (Schaatsen invetten en een ijzeren hek of fiets van een verflaag voorzien)</a:t>
            </a:r>
            <a:br>
              <a:rPr lang="nl-NL" sz="1800" dirty="0">
                <a:solidFill>
                  <a:schemeClr val="bg1"/>
                </a:solidFill>
              </a:rPr>
            </a:br>
            <a:r>
              <a:rPr lang="nl-NL" sz="1800" dirty="0">
                <a:solidFill>
                  <a:schemeClr val="bg1"/>
                </a:solidFill>
              </a:rPr>
              <a:t>In schema: </a:t>
            </a:r>
            <a:br>
              <a:rPr lang="nl-NL" sz="1800" dirty="0">
                <a:solidFill>
                  <a:schemeClr val="bg1"/>
                </a:solidFill>
              </a:rPr>
            </a:br>
            <a:r>
              <a:rPr lang="nl-NL" sz="1800" dirty="0">
                <a:solidFill>
                  <a:schemeClr val="bg1"/>
                </a:solidFill>
              </a:rPr>
              <a:t>                    hoogovens</a:t>
            </a:r>
            <a:br>
              <a:rPr lang="nl-NL" sz="1800" dirty="0">
                <a:solidFill>
                  <a:schemeClr val="bg1"/>
                </a:solidFill>
              </a:rPr>
            </a:br>
            <a:r>
              <a:rPr lang="nl-NL" sz="1800" b="1" dirty="0">
                <a:solidFill>
                  <a:srgbClr val="C00000"/>
                </a:solidFill>
              </a:rPr>
              <a:t>IJzeroxide</a:t>
            </a:r>
            <a:r>
              <a:rPr lang="nl-NL" sz="1800" b="1" dirty="0">
                <a:solidFill>
                  <a:srgbClr val="CC3300"/>
                </a:solidFill>
              </a:rPr>
              <a:t>        </a:t>
            </a:r>
            <a:r>
              <a:rPr lang="nl-NL" sz="1800" b="1" dirty="0">
                <a:solidFill>
                  <a:schemeClr val="bg1"/>
                </a:solidFill>
              </a:rPr>
              <a:t>→ →</a:t>
            </a:r>
            <a:r>
              <a:rPr lang="nl-NL" sz="1800" dirty="0">
                <a:solidFill>
                  <a:schemeClr val="bg1"/>
                </a:solidFill>
              </a:rPr>
              <a:t>               </a:t>
            </a:r>
            <a:r>
              <a:rPr lang="nl-NL" sz="1800" b="1" dirty="0">
                <a:solidFill>
                  <a:schemeClr val="bg1">
                    <a:lumMod val="65000"/>
                  </a:schemeClr>
                </a:solidFill>
              </a:rPr>
              <a:t>ijzer    </a:t>
            </a:r>
            <a:r>
              <a:rPr lang="nl-NL" sz="1800" b="1" dirty="0">
                <a:solidFill>
                  <a:schemeClr val="bg1"/>
                </a:solidFill>
              </a:rPr>
              <a:t>+</a:t>
            </a:r>
            <a:r>
              <a:rPr lang="nl-NL" sz="1800" dirty="0">
                <a:solidFill>
                  <a:schemeClr val="bg1"/>
                </a:solidFill>
              </a:rPr>
              <a:t>      </a:t>
            </a:r>
            <a:r>
              <a:rPr lang="nl-NL" sz="1800" dirty="0">
                <a:solidFill>
                  <a:schemeClr val="accent1"/>
                </a:solidFill>
              </a:rPr>
              <a:t>oxigenium  (= </a:t>
            </a:r>
            <a:r>
              <a:rPr lang="nl-NL" sz="1800" b="1" dirty="0">
                <a:solidFill>
                  <a:schemeClr val="accent1"/>
                </a:solidFill>
              </a:rPr>
              <a:t>zuurstof</a:t>
            </a:r>
            <a:r>
              <a:rPr lang="nl-NL" sz="1800" dirty="0">
                <a:solidFill>
                  <a:schemeClr val="accent1"/>
                </a:solidFill>
              </a:rPr>
              <a:t>)  ↑↑</a:t>
            </a:r>
            <a:br>
              <a:rPr lang="nl-NL" sz="1800" dirty="0">
                <a:solidFill>
                  <a:schemeClr val="accent1"/>
                </a:solidFill>
              </a:rPr>
            </a:br>
            <a:r>
              <a:rPr lang="nl-NL" sz="1800" dirty="0">
                <a:solidFill>
                  <a:schemeClr val="bg1"/>
                </a:solidFill>
              </a:rPr>
              <a:t>	      vuur er bij</a:t>
            </a:r>
            <a:br>
              <a:rPr lang="nl-NL" sz="1800" dirty="0">
                <a:solidFill>
                  <a:schemeClr val="bg1"/>
                </a:solidFill>
              </a:rPr>
            </a:br>
            <a:r>
              <a:rPr lang="nl-NL" sz="1800" dirty="0">
                <a:solidFill>
                  <a:schemeClr val="bg1"/>
                </a:solidFill>
              </a:rPr>
              <a:t>			                      warmte komt weer vrij</a:t>
            </a:r>
            <a:br>
              <a:rPr lang="nl-NL" sz="1800" dirty="0">
                <a:solidFill>
                  <a:schemeClr val="bg1"/>
                </a:solidFill>
              </a:rPr>
            </a:br>
            <a:r>
              <a:rPr lang="nl-NL" sz="1800" b="1" dirty="0">
                <a:solidFill>
                  <a:schemeClr val="bg1">
                    <a:lumMod val="65000"/>
                  </a:schemeClr>
                </a:solidFill>
              </a:rPr>
              <a:t>ijzer   </a:t>
            </a:r>
            <a:r>
              <a:rPr lang="nl-NL" sz="1800" b="1" dirty="0">
                <a:solidFill>
                  <a:schemeClr val="bg1"/>
                </a:solidFill>
              </a:rPr>
              <a:t>+</a:t>
            </a:r>
            <a:r>
              <a:rPr lang="nl-NL" sz="1800" dirty="0">
                <a:solidFill>
                  <a:schemeClr val="bg1"/>
                </a:solidFill>
              </a:rPr>
              <a:t>  </a:t>
            </a:r>
            <a:r>
              <a:rPr lang="nl-NL" sz="1800" dirty="0">
                <a:solidFill>
                  <a:schemeClr val="accent1"/>
                </a:solidFill>
              </a:rPr>
              <a:t>oxigenium</a:t>
            </a:r>
            <a:r>
              <a:rPr lang="nl-NL" sz="1800" dirty="0">
                <a:solidFill>
                  <a:schemeClr val="bg1"/>
                </a:solidFill>
              </a:rPr>
              <a:t> </a:t>
            </a:r>
            <a:r>
              <a:rPr lang="nl-NL" sz="1800" dirty="0">
                <a:solidFill>
                  <a:schemeClr val="accent1"/>
                </a:solidFill>
              </a:rPr>
              <a:t>(= </a:t>
            </a:r>
            <a:r>
              <a:rPr lang="nl-NL" sz="1800" b="1" dirty="0">
                <a:solidFill>
                  <a:schemeClr val="accent1"/>
                </a:solidFill>
              </a:rPr>
              <a:t>zuurstof</a:t>
            </a:r>
            <a:r>
              <a:rPr lang="nl-NL" sz="1800" dirty="0">
                <a:solidFill>
                  <a:schemeClr val="accent1"/>
                </a:solidFill>
              </a:rPr>
              <a:t>)  ↓↓     </a:t>
            </a:r>
            <a:r>
              <a:rPr lang="nl-NL" sz="1800" b="1" dirty="0">
                <a:solidFill>
                  <a:schemeClr val="bg1"/>
                </a:solidFill>
              </a:rPr>
              <a:t>→ →        </a:t>
            </a:r>
            <a:r>
              <a:rPr lang="nl-NL" sz="1800" b="1" dirty="0">
                <a:solidFill>
                  <a:srgbClr val="C00000"/>
                </a:solidFill>
              </a:rPr>
              <a:t>IJzeroxide</a:t>
            </a:r>
            <a:br>
              <a:rPr lang="nl-NL" sz="1800" b="1" dirty="0">
                <a:solidFill>
                  <a:srgbClr val="CC3300"/>
                </a:solidFill>
              </a:rPr>
            </a:br>
            <a:br>
              <a:rPr lang="nl-NL" sz="1800" b="1" dirty="0">
                <a:solidFill>
                  <a:srgbClr val="CC3300"/>
                </a:solidFill>
              </a:rPr>
            </a:br>
            <a:br>
              <a:rPr lang="nl-NL" sz="1800" dirty="0">
                <a:solidFill>
                  <a:schemeClr val="bg1"/>
                </a:solidFill>
              </a:rPr>
            </a:br>
            <a:endParaRPr lang="nl-NL" sz="1800" b="1"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C61B7CE9-76CF-93EA-0041-6CA760A74D23}"/>
              </a:ext>
            </a:extLst>
          </p:cNvPr>
          <p:cNvSpPr txBox="1"/>
          <p:nvPr/>
        </p:nvSpPr>
        <p:spPr>
          <a:xfrm>
            <a:off x="0" y="0"/>
            <a:ext cx="9144000" cy="6924675"/>
          </a:xfrm>
          <a:prstGeom prst="rect">
            <a:avLst/>
          </a:prstGeom>
          <a:noFill/>
        </p:spPr>
        <p:txBody>
          <a:bodyPr>
            <a:spAutoFit/>
          </a:bodyPr>
          <a:lstStyle/>
          <a:p>
            <a:pPr>
              <a:defRPr/>
            </a:pPr>
            <a:endParaRPr lang="nl-NL" sz="2000" dirty="0">
              <a:solidFill>
                <a:schemeClr val="bg1"/>
              </a:solidFill>
            </a:endParaRPr>
          </a:p>
          <a:p>
            <a:pPr>
              <a:defRPr/>
            </a:pPr>
            <a:r>
              <a:rPr lang="nl-NL" sz="2000" dirty="0">
                <a:solidFill>
                  <a:schemeClr val="bg1"/>
                </a:solidFill>
              </a:rPr>
              <a:t>IJzererts, ijzerroest, of ijzeroxide is hetzelfde. Het “slaapt” onder de grond in mijnen en wordt door de mens naar boven gehaald en “gewekt” voor toepassingen in de techniek.  </a:t>
            </a:r>
          </a:p>
          <a:p>
            <a:pPr>
              <a:defRPr/>
            </a:pPr>
            <a:r>
              <a:rPr lang="nl-NL" sz="2000" dirty="0">
                <a:solidFill>
                  <a:schemeClr val="bg1"/>
                </a:solidFill>
              </a:rPr>
              <a:t>Oxide betekent dat ijzer verbonden is met zuurstof (= oxigenium)</a:t>
            </a:r>
          </a:p>
          <a:p>
            <a:pPr>
              <a:defRPr/>
            </a:pPr>
            <a:endParaRPr lang="nl-NL" sz="2000" dirty="0">
              <a:solidFill>
                <a:schemeClr val="bg1"/>
              </a:solidFill>
            </a:endParaRPr>
          </a:p>
          <a:p>
            <a:pPr marL="457200" indent="-457200">
              <a:buFontTx/>
              <a:buAutoNum type="arabicPeriod"/>
              <a:defRPr/>
            </a:pPr>
            <a:r>
              <a:rPr lang="nl-NL" sz="2000" dirty="0">
                <a:solidFill>
                  <a:schemeClr val="bg1"/>
                </a:solidFill>
              </a:rPr>
              <a:t>Wat gebeurt er als je zuiver ijzer maakt van ijzererts?</a:t>
            </a:r>
          </a:p>
          <a:p>
            <a:pPr marL="457200" indent="-457200">
              <a:buFontTx/>
              <a:buAutoNum type="arabicPeriod"/>
              <a:defRPr/>
            </a:pPr>
            <a:endParaRPr lang="nl-NL" sz="2000" dirty="0">
              <a:solidFill>
                <a:schemeClr val="bg1"/>
              </a:solidFill>
            </a:endParaRPr>
          </a:p>
          <a:p>
            <a:pPr>
              <a:defRPr/>
            </a:pPr>
            <a:r>
              <a:rPr lang="nl-NL" sz="2000" dirty="0">
                <a:solidFill>
                  <a:schemeClr val="bg1"/>
                </a:solidFill>
              </a:rPr>
              <a:t>                         Hoogovens</a:t>
            </a:r>
          </a:p>
          <a:p>
            <a:pPr>
              <a:defRPr/>
            </a:pPr>
            <a:r>
              <a:rPr lang="nl-NL" sz="2400" b="1" dirty="0">
                <a:solidFill>
                  <a:srgbClr val="CC3300"/>
                </a:solidFill>
              </a:rPr>
              <a:t>IJzeroxide    </a:t>
            </a:r>
            <a:r>
              <a:rPr lang="nl-NL" sz="2400" b="1" dirty="0">
                <a:solidFill>
                  <a:schemeClr val="bg1"/>
                </a:solidFill>
              </a:rPr>
              <a:t>→ →</a:t>
            </a:r>
            <a:r>
              <a:rPr lang="nl-NL" sz="2400" dirty="0">
                <a:solidFill>
                  <a:schemeClr val="bg1"/>
                </a:solidFill>
              </a:rPr>
              <a:t>        </a:t>
            </a:r>
            <a:r>
              <a:rPr lang="nl-NL" sz="2400" b="1" dirty="0">
                <a:solidFill>
                  <a:schemeClr val="bg1">
                    <a:lumMod val="65000"/>
                  </a:schemeClr>
                </a:solidFill>
              </a:rPr>
              <a:t>ijzer    </a:t>
            </a:r>
            <a:r>
              <a:rPr lang="nl-NL" sz="2400" b="1" dirty="0">
                <a:solidFill>
                  <a:schemeClr val="bg1"/>
                </a:solidFill>
              </a:rPr>
              <a:t>+</a:t>
            </a:r>
            <a:r>
              <a:rPr lang="nl-NL" sz="2400" dirty="0">
                <a:solidFill>
                  <a:schemeClr val="bg1"/>
                </a:solidFill>
              </a:rPr>
              <a:t>      </a:t>
            </a:r>
            <a:r>
              <a:rPr lang="nl-NL" sz="2400" dirty="0">
                <a:solidFill>
                  <a:schemeClr val="accent1"/>
                </a:solidFill>
              </a:rPr>
              <a:t>oxigenium  (= </a:t>
            </a:r>
            <a:r>
              <a:rPr lang="nl-NL" sz="2400" b="1" dirty="0">
                <a:solidFill>
                  <a:schemeClr val="accent1"/>
                </a:solidFill>
              </a:rPr>
              <a:t>zuurstof</a:t>
            </a:r>
            <a:r>
              <a:rPr lang="nl-NL" sz="2400" dirty="0">
                <a:solidFill>
                  <a:schemeClr val="accent1"/>
                </a:solidFill>
              </a:rPr>
              <a:t>)  ↑↑</a:t>
            </a:r>
          </a:p>
          <a:p>
            <a:pPr>
              <a:defRPr/>
            </a:pPr>
            <a:r>
              <a:rPr lang="nl-NL" sz="2000" dirty="0">
                <a:solidFill>
                  <a:schemeClr val="bg1"/>
                </a:solidFill>
              </a:rPr>
              <a:t>		  vuur</a:t>
            </a:r>
          </a:p>
          <a:p>
            <a:pPr>
              <a:defRPr/>
            </a:pPr>
            <a:endParaRPr lang="nl-NL" sz="2000" dirty="0">
              <a:solidFill>
                <a:schemeClr val="bg1"/>
              </a:solidFill>
            </a:endParaRPr>
          </a:p>
          <a:p>
            <a:pPr>
              <a:defRPr/>
            </a:pPr>
            <a:r>
              <a:rPr lang="nl-NL" sz="2000" dirty="0">
                <a:solidFill>
                  <a:schemeClr val="bg1"/>
                </a:solidFill>
              </a:rPr>
              <a:t>2. Wat gebeurt er als je zuiver ijzer hebt en het gaat roesten?</a:t>
            </a:r>
          </a:p>
          <a:p>
            <a:pPr>
              <a:defRPr/>
            </a:pPr>
            <a:endParaRPr lang="nl-NL" sz="2000" dirty="0">
              <a:solidFill>
                <a:schemeClr val="bg1"/>
              </a:solidFill>
            </a:endParaRPr>
          </a:p>
          <a:p>
            <a:pPr>
              <a:defRPr/>
            </a:pPr>
            <a:r>
              <a:rPr lang="nl-NL" sz="2000" dirty="0">
                <a:solidFill>
                  <a:schemeClr val="bg1"/>
                </a:solidFill>
              </a:rPr>
              <a:t>					warmte komt vrij</a:t>
            </a:r>
          </a:p>
          <a:p>
            <a:pPr>
              <a:defRPr/>
            </a:pPr>
            <a:r>
              <a:rPr lang="nl-NL" sz="2400" b="1" dirty="0">
                <a:solidFill>
                  <a:schemeClr val="bg1">
                    <a:lumMod val="65000"/>
                  </a:schemeClr>
                </a:solidFill>
              </a:rPr>
              <a:t>ijzer   </a:t>
            </a:r>
            <a:r>
              <a:rPr lang="nl-NL" sz="2400" b="1" dirty="0">
                <a:solidFill>
                  <a:schemeClr val="bg1"/>
                </a:solidFill>
              </a:rPr>
              <a:t>+</a:t>
            </a:r>
            <a:r>
              <a:rPr lang="nl-NL" sz="2400" dirty="0">
                <a:solidFill>
                  <a:schemeClr val="bg1"/>
                </a:solidFill>
              </a:rPr>
              <a:t>  </a:t>
            </a:r>
            <a:r>
              <a:rPr lang="nl-NL" sz="2400" dirty="0">
                <a:solidFill>
                  <a:schemeClr val="accent1"/>
                </a:solidFill>
              </a:rPr>
              <a:t>oxigenium</a:t>
            </a:r>
            <a:r>
              <a:rPr lang="nl-NL" sz="2400" dirty="0">
                <a:solidFill>
                  <a:schemeClr val="bg1"/>
                </a:solidFill>
              </a:rPr>
              <a:t> </a:t>
            </a:r>
            <a:r>
              <a:rPr lang="nl-NL" sz="2400" dirty="0">
                <a:solidFill>
                  <a:schemeClr val="accent1"/>
                </a:solidFill>
              </a:rPr>
              <a:t>(= </a:t>
            </a:r>
            <a:r>
              <a:rPr lang="nl-NL" sz="2400" b="1" dirty="0">
                <a:solidFill>
                  <a:schemeClr val="accent1"/>
                </a:solidFill>
              </a:rPr>
              <a:t>zuurstof</a:t>
            </a:r>
            <a:r>
              <a:rPr lang="nl-NL" sz="2400" dirty="0">
                <a:solidFill>
                  <a:schemeClr val="accent1"/>
                </a:solidFill>
              </a:rPr>
              <a:t>)  ↓↓     </a:t>
            </a:r>
            <a:r>
              <a:rPr lang="nl-NL" sz="2400" b="1" dirty="0">
                <a:solidFill>
                  <a:schemeClr val="bg1"/>
                </a:solidFill>
              </a:rPr>
              <a:t>→ →           </a:t>
            </a:r>
            <a:r>
              <a:rPr lang="nl-NL" sz="2400" b="1" dirty="0">
                <a:solidFill>
                  <a:srgbClr val="CC3300"/>
                </a:solidFill>
              </a:rPr>
              <a:t>IJzeroxide</a:t>
            </a:r>
          </a:p>
          <a:p>
            <a:pPr>
              <a:defRPr/>
            </a:pPr>
            <a:endParaRPr lang="nl-NL" sz="2000" b="1" dirty="0">
              <a:solidFill>
                <a:srgbClr val="CC3300"/>
              </a:solidFill>
            </a:endParaRPr>
          </a:p>
          <a:p>
            <a:pPr>
              <a:defRPr/>
            </a:pPr>
            <a:r>
              <a:rPr lang="nl-NL" sz="2000" dirty="0">
                <a:solidFill>
                  <a:schemeClr val="bg1"/>
                </a:solidFill>
              </a:rPr>
              <a:t>Je kunt ijzer beschermen tegen roest door het in te vetten (schaatsen!) of door een verflaag. Kortom: ijzer vraagt van ons om verzorgd te worden. Doen we dat niet, dan streeft het terug naar </a:t>
            </a:r>
            <a:r>
              <a:rPr lang="nl-NL" sz="2000">
                <a:solidFill>
                  <a:schemeClr val="bg1"/>
                </a:solidFill>
              </a:rPr>
              <a:t>de ertstoestand en het slaapt weer in.</a:t>
            </a:r>
            <a:endParaRPr lang="nl-NL" sz="2000" dirty="0">
              <a:solidFill>
                <a:schemeClr val="bg1"/>
              </a:solidFill>
            </a:endParaRPr>
          </a:p>
          <a:p>
            <a:pPr>
              <a:defRPr/>
            </a:pPr>
            <a:endParaRPr lang="nl-NL" dirty="0">
              <a:solidFill>
                <a:schemeClr val="bg1"/>
              </a:solidFill>
            </a:endParaRPr>
          </a:p>
          <a:p>
            <a:pPr>
              <a:defRPr/>
            </a:pPr>
            <a:endParaRPr lang="nl-NL"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a:extLst>
              <a:ext uri="{FF2B5EF4-FFF2-40B4-BE49-F238E27FC236}">
                <a16:creationId xmlns:a16="http://schemas.microsoft.com/office/drawing/2014/main" id="{06C0FC95-6326-5ABD-0F02-590829FF9ABA}"/>
              </a:ext>
            </a:extLst>
          </p:cNvPr>
          <p:cNvSpPr>
            <a:spLocks noGrp="1" noChangeArrowheads="1"/>
          </p:cNvSpPr>
          <p:nvPr>
            <p:ph type="title"/>
          </p:nvPr>
        </p:nvSpPr>
        <p:spPr>
          <a:xfrm>
            <a:off x="468313" y="2133600"/>
            <a:ext cx="8229600" cy="1143000"/>
          </a:xfrm>
        </p:spPr>
        <p:txBody>
          <a:bodyPr/>
          <a:lstStyle/>
          <a:p>
            <a:r>
              <a:rPr lang="nl-NL" altLang="nl-NL" sz="2400">
                <a:solidFill>
                  <a:schemeClr val="bg1"/>
                </a:solidFill>
                <a:hlinkClick r:id="rId2"/>
              </a:rPr>
              <a:t>IJzererts, hoe haal je het uit de grond?</a:t>
            </a:r>
            <a:br>
              <a:rPr lang="nl-NL" altLang="nl-NL" sz="2400">
                <a:solidFill>
                  <a:schemeClr val="bg1"/>
                </a:solidFill>
              </a:rPr>
            </a:br>
            <a:br>
              <a:rPr lang="nl-NL" altLang="nl-NL" sz="2400">
                <a:solidFill>
                  <a:schemeClr val="bg1"/>
                </a:solidFill>
              </a:rPr>
            </a:br>
            <a:r>
              <a:rPr lang="nl-NL" altLang="nl-NL" sz="2400">
                <a:solidFill>
                  <a:srgbClr val="00B050"/>
                </a:solidFill>
                <a:hlinkClick r:id="rId3"/>
              </a:rPr>
              <a:t>Leven op een mijn</a:t>
            </a:r>
            <a:br>
              <a:rPr lang="nl-NL" altLang="nl-NL" sz="2400">
                <a:solidFill>
                  <a:srgbClr val="00B050"/>
                </a:solidFill>
              </a:rPr>
            </a:br>
            <a:br>
              <a:rPr lang="nl-NL" altLang="nl-NL" sz="2400">
                <a:solidFill>
                  <a:srgbClr val="00B050"/>
                </a:solidFill>
              </a:rPr>
            </a:br>
            <a:r>
              <a:rPr lang="nl-NL" altLang="nl-NL" sz="2400">
                <a:solidFill>
                  <a:srgbClr val="00B050"/>
                </a:solidFill>
                <a:hlinkClick r:id="rId4"/>
              </a:rPr>
              <a:t>IJzererts in de Rotterdamse haven</a:t>
            </a:r>
            <a:br>
              <a:rPr lang="nl-NL" altLang="nl-NL" sz="2400">
                <a:solidFill>
                  <a:srgbClr val="00B050"/>
                </a:solidFill>
                <a:hlinkClick r:id="rId4"/>
              </a:rPr>
            </a:br>
            <a:br>
              <a:rPr lang="nl-NL" altLang="nl-NL" sz="2400">
                <a:solidFill>
                  <a:srgbClr val="00B050"/>
                </a:solidFill>
                <a:hlinkClick r:id="rId4"/>
              </a:rPr>
            </a:br>
            <a:r>
              <a:rPr lang="nl-NL" altLang="nl-NL" sz="2400">
                <a:solidFill>
                  <a:srgbClr val="00B050"/>
                </a:solidFill>
                <a:hlinkClick r:id="rId5"/>
              </a:rPr>
              <a:t>De Hoogovens</a:t>
            </a:r>
            <a:br>
              <a:rPr lang="nl-NL" altLang="nl-NL" sz="2400">
                <a:solidFill>
                  <a:srgbClr val="00B050"/>
                </a:solidFill>
                <a:hlinkClick r:id="rId4"/>
              </a:rPr>
            </a:br>
            <a:br>
              <a:rPr lang="nl-NL" altLang="nl-NL" sz="2400">
                <a:solidFill>
                  <a:srgbClr val="00B050"/>
                </a:solidFill>
                <a:hlinkClick r:id="rId4"/>
              </a:rPr>
            </a:br>
            <a:br>
              <a:rPr lang="nl-NL" altLang="nl-NL" sz="2400">
                <a:solidFill>
                  <a:srgbClr val="00B050"/>
                </a:solidFill>
                <a:hlinkClick r:id="rId4"/>
              </a:rPr>
            </a:br>
            <a:br>
              <a:rPr lang="nl-NL" altLang="nl-NL" sz="2400">
                <a:solidFill>
                  <a:srgbClr val="00B050"/>
                </a:solidFill>
                <a:hlinkClick r:id="rId4"/>
              </a:rPr>
            </a:br>
            <a:br>
              <a:rPr lang="nl-NL" altLang="nl-NL" sz="2400">
                <a:solidFill>
                  <a:srgbClr val="00B050"/>
                </a:solidFill>
              </a:rPr>
            </a:br>
            <a:br>
              <a:rPr lang="nl-NL" altLang="nl-NL" sz="2400">
                <a:solidFill>
                  <a:srgbClr val="00B050"/>
                </a:solidFill>
              </a:rPr>
            </a:br>
            <a:endParaRPr lang="nl-NL" altLang="nl-NL" sz="2400">
              <a:solidFill>
                <a:srgbClr val="00B05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I">
            <a:extLst>
              <a:ext uri="{FF2B5EF4-FFF2-40B4-BE49-F238E27FC236}">
                <a16:creationId xmlns:a16="http://schemas.microsoft.com/office/drawing/2014/main" id="{CCA5E81F-3799-94A5-D10C-E01401381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5"/>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https://upload.wikimedia.org/wikipedia/commons/9/99/Fotoworkshop_Nuremberg_07.jpg">
            <a:extLst>
              <a:ext uri="{FF2B5EF4-FFF2-40B4-BE49-F238E27FC236}">
                <a16:creationId xmlns:a16="http://schemas.microsoft.com/office/drawing/2014/main" id="{904B7B63-21C3-1C2B-EBC8-21BC339B0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800px-Vale_Rio_de_Janeiro_20120108_01">
            <a:extLst>
              <a:ext uri="{FF2B5EF4-FFF2-40B4-BE49-F238E27FC236}">
                <a16:creationId xmlns:a16="http://schemas.microsoft.com/office/drawing/2014/main" id="{A47155AA-1384-9F18-9A88-1AF8CB32BD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https://upload.wikimedia.org/wikipedia/commons/f/f3/LightningVolt_Iron_Ore_Pellets.jpg">
            <a:extLst>
              <a:ext uri="{FF2B5EF4-FFF2-40B4-BE49-F238E27FC236}">
                <a16:creationId xmlns:a16="http://schemas.microsoft.com/office/drawing/2014/main" id="{288087CF-18F0-0AF1-B4B1-EA7DF9F92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https://upload.wikimedia.org/wikipedia/commons/b/bc/Staalfabrieken_Dnjepr.JPG">
            <a:extLst>
              <a:ext uri="{FF2B5EF4-FFF2-40B4-BE49-F238E27FC236}">
                <a16:creationId xmlns:a16="http://schemas.microsoft.com/office/drawing/2014/main" id="{CB1C673B-9ECE-05AB-B4A1-8354D65EE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Hoogovens aan het werk Corus at work">
            <a:extLst>
              <a:ext uri="{FF2B5EF4-FFF2-40B4-BE49-F238E27FC236}">
                <a16:creationId xmlns:a16="http://schemas.microsoft.com/office/drawing/2014/main" id="{3FA06750-7F34-6631-A4E7-876E15283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ACC6D0F5-438D-56B6-3ADB-9A1B1F45C9C1}"/>
              </a:ext>
            </a:extLst>
          </p:cNvPr>
          <p:cNvSpPr txBox="1">
            <a:spLocks noChangeArrowheads="1"/>
          </p:cNvSpPr>
          <p:nvPr/>
        </p:nvSpPr>
        <p:spPr bwMode="auto">
          <a:xfrm>
            <a:off x="0" y="1557338"/>
            <a:ext cx="8748713" cy="325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nl-NL" altLang="nl-NL" sz="1800" b="1">
                <a:solidFill>
                  <a:schemeClr val="bg1"/>
                </a:solidFill>
              </a:rPr>
              <a:t>School-TV over de winning van ijzererts</a:t>
            </a:r>
          </a:p>
          <a:p>
            <a:pPr>
              <a:spcBef>
                <a:spcPct val="50000"/>
              </a:spcBef>
              <a:buFontTx/>
              <a:buNone/>
            </a:pPr>
            <a:endParaRPr lang="nl-NL" altLang="nl-NL" sz="1800" b="1">
              <a:solidFill>
                <a:schemeClr val="bg1"/>
              </a:solidFill>
            </a:endParaRPr>
          </a:p>
          <a:p>
            <a:pPr>
              <a:spcBef>
                <a:spcPct val="50000"/>
              </a:spcBef>
              <a:buFontTx/>
              <a:buNone/>
            </a:pPr>
            <a:r>
              <a:rPr lang="nl-NL" altLang="nl-NL" sz="1800" b="1">
                <a:solidFill>
                  <a:schemeClr val="bg1"/>
                </a:solidFill>
                <a:hlinkClick r:id="rId2"/>
              </a:rPr>
              <a:t>http://www.schooltv.nl/video/ijzererts-hoe-haal-je-dat-uit-de-grond/#q=ijzererts</a:t>
            </a:r>
            <a:endParaRPr lang="nl-NL" altLang="nl-NL" sz="1800" b="1">
              <a:solidFill>
                <a:schemeClr val="bg1"/>
              </a:solidFill>
            </a:endParaRPr>
          </a:p>
          <a:p>
            <a:pPr>
              <a:spcBef>
                <a:spcPct val="50000"/>
              </a:spcBef>
              <a:buFontTx/>
              <a:buNone/>
            </a:pPr>
            <a:endParaRPr lang="nl-NL" altLang="nl-NL" sz="1800" b="1"/>
          </a:p>
          <a:p>
            <a:pPr>
              <a:spcBef>
                <a:spcPct val="50000"/>
              </a:spcBef>
              <a:buFontTx/>
              <a:buNone/>
            </a:pPr>
            <a:r>
              <a:rPr lang="nl-NL" altLang="nl-NL" sz="1800" b="1">
                <a:solidFill>
                  <a:schemeClr val="bg1"/>
                </a:solidFill>
              </a:rPr>
              <a:t>Leven op een mijn</a:t>
            </a:r>
          </a:p>
          <a:p>
            <a:pPr>
              <a:spcBef>
                <a:spcPct val="50000"/>
              </a:spcBef>
              <a:buFontTx/>
              <a:buNone/>
            </a:pPr>
            <a:r>
              <a:rPr lang="nl-NL" altLang="nl-NL" sz="1800" b="1">
                <a:hlinkClick r:id="rId3"/>
              </a:rPr>
              <a:t>http://www.schooltv.nl/video/geoclips-leven-bovenop-een-mijn/#q=ijzererts</a:t>
            </a:r>
            <a:endParaRPr lang="nl-NL" altLang="nl-NL" sz="1800" b="1"/>
          </a:p>
          <a:p>
            <a:pPr>
              <a:spcBef>
                <a:spcPct val="50000"/>
              </a:spcBef>
              <a:buFontTx/>
              <a:buNone/>
            </a:pPr>
            <a:endParaRPr lang="nl-NL" altLang="nl-NL" sz="1800" b="1">
              <a:solidFill>
                <a:schemeClr val="bg1"/>
              </a:solidFill>
            </a:endParaRPr>
          </a:p>
          <a:p>
            <a:pPr>
              <a:spcBef>
                <a:spcPct val="50000"/>
              </a:spcBef>
              <a:buFontTx/>
              <a:buNone/>
            </a:pPr>
            <a:endParaRPr lang="nl-NL" altLang="nl-NL" sz="1800" b="1">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cheik711_BaseEnZuurAlsBeeldVoelen">
            <a:extLst>
              <a:ext uri="{FF2B5EF4-FFF2-40B4-BE49-F238E27FC236}">
                <a16:creationId xmlns:a16="http://schemas.microsoft.com/office/drawing/2014/main" id="{1CF6ECDB-E656-F700-7E78-E90782BF2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a:extLst>
              <a:ext uri="{FF2B5EF4-FFF2-40B4-BE49-F238E27FC236}">
                <a16:creationId xmlns:a16="http://schemas.microsoft.com/office/drawing/2014/main" id="{3C997A4B-E805-6B2F-8688-8C9C4AFC363C}"/>
              </a:ext>
            </a:extLst>
          </p:cNvPr>
          <p:cNvSpPr txBox="1">
            <a:spLocks noChangeArrowheads="1"/>
          </p:cNvSpPr>
          <p:nvPr/>
        </p:nvSpPr>
        <p:spPr bwMode="auto">
          <a:xfrm>
            <a:off x="684213" y="0"/>
            <a:ext cx="720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nl-NL" altLang="nl-NL" sz="2400" b="1"/>
              <a:t>Proef 14, “Base en zuur, het verschil voelen”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Small's">
            <a:extLst>
              <a:ext uri="{FF2B5EF4-FFF2-40B4-BE49-F238E27FC236}">
                <a16:creationId xmlns:a16="http://schemas.microsoft.com/office/drawing/2014/main" id="{686CAB85-9463-346B-9D89-1CE4C2E2E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brug-met-nest">
            <a:extLst>
              <a:ext uri="{FF2B5EF4-FFF2-40B4-BE49-F238E27FC236}">
                <a16:creationId xmlns:a16="http://schemas.microsoft.com/office/drawing/2014/main" id="{54C5D053-65A1-186E-FE20-38450B0EA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https://homeopathytoheal.files.wordpress.com/2013/07/koper-cuprum-metallicum-copper.jpg">
            <a:extLst>
              <a:ext uri="{FF2B5EF4-FFF2-40B4-BE49-F238E27FC236}">
                <a16:creationId xmlns:a16="http://schemas.microsoft.com/office/drawing/2014/main" id="{DCB05B50-6F2F-1CC5-6995-388DAF198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0"/>
            <a:ext cx="7451725"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oud-koper-handgepeld-schrootprijzen">
            <a:extLst>
              <a:ext uri="{FF2B5EF4-FFF2-40B4-BE49-F238E27FC236}">
                <a16:creationId xmlns:a16="http://schemas.microsoft.com/office/drawing/2014/main" id="{DED39CA1-10D0-CDDC-EAEF-DCCBE5088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kstvak 1">
            <a:extLst>
              <a:ext uri="{FF2B5EF4-FFF2-40B4-BE49-F238E27FC236}">
                <a16:creationId xmlns:a16="http://schemas.microsoft.com/office/drawing/2014/main" id="{8B818142-6644-ADAA-2C81-3D1680684F74}"/>
              </a:ext>
            </a:extLst>
          </p:cNvPr>
          <p:cNvSpPr txBox="1">
            <a:spLocks noChangeArrowheads="1"/>
          </p:cNvSpPr>
          <p:nvPr/>
        </p:nvSpPr>
        <p:spPr bwMode="auto">
          <a:xfrm>
            <a:off x="179388" y="115888"/>
            <a:ext cx="8856662"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nl-NL" altLang="nl-NL" sz="2800" b="1">
                <a:solidFill>
                  <a:schemeClr val="bg1"/>
                </a:solidFill>
              </a:rPr>
              <a:t>Afsluiting van de periode met een </a:t>
            </a:r>
          </a:p>
          <a:p>
            <a:pPr algn="ctr"/>
            <a:r>
              <a:rPr lang="nl-NL" altLang="nl-NL" sz="2800" b="1">
                <a:solidFill>
                  <a:schemeClr val="bg1"/>
                </a:solidFill>
              </a:rPr>
              <a:t>spectaculaire proef</a:t>
            </a:r>
          </a:p>
          <a:p>
            <a:pPr algn="ctr"/>
            <a:endParaRPr lang="nl-NL" altLang="nl-NL" sz="2800" b="1">
              <a:solidFill>
                <a:schemeClr val="bg1"/>
              </a:solidFill>
            </a:endParaRPr>
          </a:p>
          <a:p>
            <a:pPr algn="just"/>
            <a:r>
              <a:rPr lang="nl-NL" altLang="nl-NL" sz="2800">
                <a:solidFill>
                  <a:schemeClr val="bg1"/>
                </a:solidFill>
              </a:rPr>
              <a:t>We kunnen de periode afsluiten met een ijzeroxide-reductie proef, of te wel de “Thermietproef”.</a:t>
            </a:r>
          </a:p>
          <a:p>
            <a:pPr algn="just"/>
            <a:endParaRPr lang="nl-NL" altLang="nl-NL" sz="2800">
              <a:solidFill>
                <a:schemeClr val="bg1"/>
              </a:solidFill>
            </a:endParaRPr>
          </a:p>
          <a:p>
            <a:pPr algn="just"/>
            <a:r>
              <a:rPr lang="nl-NL" altLang="nl-NL" sz="2800">
                <a:solidFill>
                  <a:schemeClr val="bg1"/>
                </a:solidFill>
              </a:rPr>
              <a:t>Heb je hier geen mogelijkheid toe, dan is er een youtube film als alternatief. </a:t>
            </a:r>
          </a:p>
          <a:p>
            <a:pPr algn="just"/>
            <a:r>
              <a:rPr lang="nl-NL" altLang="nl-NL" sz="2800">
                <a:solidFill>
                  <a:schemeClr val="bg1"/>
                </a:solidFill>
              </a:rPr>
              <a:t>Je zult aan het eind van de film zien dat er zuiver ijzer is ontstaan, hetgeen aangetoond wordt met een magneet.</a:t>
            </a:r>
          </a:p>
          <a:p>
            <a:pPr algn="just"/>
            <a:endParaRPr lang="nl-NL" altLang="nl-NL" sz="2800">
              <a:solidFill>
                <a:schemeClr val="bg1"/>
              </a:solidFill>
            </a:endParaRPr>
          </a:p>
          <a:p>
            <a:pPr algn="just"/>
            <a:r>
              <a:rPr lang="nl-NL" altLang="nl-NL" sz="2800" b="1">
                <a:solidFill>
                  <a:schemeClr val="bg1"/>
                </a:solidFill>
                <a:hlinkClick r:id="rId2"/>
              </a:rPr>
              <a:t>https://www.youtube.com/watch?v=-EmdoWIp_m8</a:t>
            </a:r>
            <a:r>
              <a:rPr lang="nl-NL" altLang="nl-NL" sz="2800" b="1">
                <a:solidFill>
                  <a:schemeClr val="bg1"/>
                </a:solidFill>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kstvak 1">
            <a:extLst>
              <a:ext uri="{FF2B5EF4-FFF2-40B4-BE49-F238E27FC236}">
                <a16:creationId xmlns:a16="http://schemas.microsoft.com/office/drawing/2014/main" id="{E1BECAFF-2952-10A5-2AD8-21D6E04A5C92}"/>
              </a:ext>
            </a:extLst>
          </p:cNvPr>
          <p:cNvSpPr txBox="1">
            <a:spLocks noChangeArrowheads="1"/>
          </p:cNvSpPr>
          <p:nvPr/>
        </p:nvSpPr>
        <p:spPr bwMode="auto">
          <a:xfrm>
            <a:off x="179388" y="549275"/>
            <a:ext cx="8856662"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nl-NL" altLang="nl-NL" sz="2800">
                <a:solidFill>
                  <a:schemeClr val="bg1"/>
                </a:solidFill>
              </a:rPr>
              <a:t>Natrium in water</a:t>
            </a:r>
          </a:p>
          <a:p>
            <a:pPr>
              <a:spcBef>
                <a:spcPct val="0"/>
              </a:spcBef>
              <a:buFontTx/>
              <a:buNone/>
            </a:pPr>
            <a:endParaRPr lang="nl-NL" altLang="nl-NL" sz="2800">
              <a:solidFill>
                <a:schemeClr val="bg1"/>
              </a:solidFill>
            </a:endParaRPr>
          </a:p>
          <a:p>
            <a:pPr>
              <a:spcBef>
                <a:spcPct val="0"/>
              </a:spcBef>
              <a:buFontTx/>
              <a:buNone/>
            </a:pPr>
            <a:r>
              <a:rPr lang="nl-NL" altLang="nl-NL" sz="2800">
                <a:solidFill>
                  <a:schemeClr val="bg1"/>
                </a:solidFill>
                <a:hlinkClick r:id="rId2"/>
              </a:rPr>
              <a:t>https://www.youtube.com/watch?v=gpZExq52364</a:t>
            </a:r>
            <a:endParaRPr lang="nl-NL" altLang="nl-NL" sz="2800">
              <a:solidFill>
                <a:schemeClr val="bg1"/>
              </a:solidFill>
            </a:endParaRPr>
          </a:p>
          <a:p>
            <a:pPr>
              <a:spcBef>
                <a:spcPct val="0"/>
              </a:spcBef>
              <a:buFontTx/>
              <a:buNone/>
            </a:pPr>
            <a:endParaRPr lang="nl-NL" altLang="nl-NL" sz="2800">
              <a:solidFill>
                <a:schemeClr val="bg1"/>
              </a:solidFill>
            </a:endParaRPr>
          </a:p>
          <a:p>
            <a:pPr>
              <a:spcBef>
                <a:spcPct val="0"/>
              </a:spcBef>
              <a:buFontTx/>
              <a:buNone/>
            </a:pPr>
            <a:endParaRPr lang="nl-NL" altLang="nl-NL" sz="2800">
              <a:solidFill>
                <a:schemeClr val="bg1"/>
              </a:solidFill>
            </a:endParaRPr>
          </a:p>
          <a:p>
            <a:pPr>
              <a:spcBef>
                <a:spcPct val="0"/>
              </a:spcBef>
              <a:buFontTx/>
              <a:buNone/>
            </a:pPr>
            <a:r>
              <a:rPr lang="nl-NL" altLang="nl-NL" sz="2800">
                <a:solidFill>
                  <a:schemeClr val="bg1"/>
                </a:solidFill>
              </a:rPr>
              <a:t>Kalium in water</a:t>
            </a:r>
          </a:p>
          <a:p>
            <a:pPr>
              <a:spcBef>
                <a:spcPct val="0"/>
              </a:spcBef>
              <a:buFontTx/>
              <a:buNone/>
            </a:pPr>
            <a:r>
              <a:rPr lang="nl-NL" altLang="nl-NL" sz="2800">
                <a:solidFill>
                  <a:schemeClr val="bg1"/>
                </a:solidFill>
                <a:hlinkClick r:id="rId3"/>
              </a:rPr>
              <a:t>https://www.youtube.com/watch?v=cUETc7qWJtk</a:t>
            </a:r>
            <a:endParaRPr lang="nl-NL" altLang="nl-NL" sz="2800">
              <a:solidFill>
                <a:schemeClr val="bg1"/>
              </a:solidFill>
            </a:endParaRPr>
          </a:p>
          <a:p>
            <a:pPr>
              <a:spcBef>
                <a:spcPct val="0"/>
              </a:spcBef>
              <a:buFontTx/>
              <a:buNone/>
            </a:pPr>
            <a:endParaRPr lang="nl-NL" altLang="nl-NL" sz="2800">
              <a:solidFill>
                <a:schemeClr val="bg1"/>
              </a:solidFill>
            </a:endParaRPr>
          </a:p>
          <a:p>
            <a:pPr>
              <a:spcBef>
                <a:spcPct val="0"/>
              </a:spcBef>
              <a:buFontTx/>
              <a:buNone/>
            </a:pPr>
            <a:r>
              <a:rPr lang="nl-NL" altLang="nl-NL" sz="2800">
                <a:solidFill>
                  <a:schemeClr val="bg1"/>
                </a:solidFill>
              </a:rPr>
              <a:t> Natrium en kalium in water</a:t>
            </a:r>
          </a:p>
          <a:p>
            <a:pPr>
              <a:spcBef>
                <a:spcPct val="0"/>
              </a:spcBef>
              <a:buFontTx/>
              <a:buNone/>
            </a:pPr>
            <a:r>
              <a:rPr lang="nl-NL" altLang="nl-NL" sz="2800">
                <a:solidFill>
                  <a:schemeClr val="bg1"/>
                </a:solidFill>
                <a:hlinkClick r:id="rId4"/>
              </a:rPr>
              <a:t>https://www.youtube.com/watch?v=SpjxVGE_ds4</a:t>
            </a:r>
            <a:r>
              <a:rPr lang="nl-NL" altLang="nl-NL" sz="2800">
                <a:solidFill>
                  <a:schemeClr val="bg1"/>
                </a:solidFill>
              </a:rPr>
              <a:t> </a:t>
            </a:r>
          </a:p>
          <a:p>
            <a:pPr>
              <a:spcBef>
                <a:spcPct val="0"/>
              </a:spcBef>
              <a:buFontTx/>
              <a:buNone/>
            </a:pPr>
            <a:endParaRPr lang="nl-NL" altLang="nl-NL" sz="180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kstvak 1">
            <a:extLst>
              <a:ext uri="{FF2B5EF4-FFF2-40B4-BE49-F238E27FC236}">
                <a16:creationId xmlns:a16="http://schemas.microsoft.com/office/drawing/2014/main" id="{E743B60C-F36F-1371-5198-53139B21117C}"/>
              </a:ext>
            </a:extLst>
          </p:cNvPr>
          <p:cNvSpPr txBox="1">
            <a:spLocks noChangeArrowheads="1"/>
          </p:cNvSpPr>
          <p:nvPr/>
        </p:nvSpPr>
        <p:spPr bwMode="auto">
          <a:xfrm>
            <a:off x="2555875" y="1836738"/>
            <a:ext cx="3384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nl-NL" altLang="nl-NL" sz="7200" b="1">
                <a:solidFill>
                  <a:srgbClr val="00B050"/>
                </a:solidFill>
              </a:rPr>
              <a:t>Einde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pH-indicator_papier">
            <a:extLst>
              <a:ext uri="{FF2B5EF4-FFF2-40B4-BE49-F238E27FC236}">
                <a16:creationId xmlns:a16="http://schemas.microsoft.com/office/drawing/2014/main" id="{FC10F37E-0787-63B1-FD69-769D7E498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EA41FDA7-74DD-109D-3E6F-9C44D014EAFE}"/>
              </a:ext>
            </a:extLst>
          </p:cNvPr>
          <p:cNvSpPr>
            <a:spLocks noChangeArrowheads="1"/>
          </p:cNvSpPr>
          <p:nvPr/>
        </p:nvSpPr>
        <p:spPr bwMode="auto">
          <a:xfrm>
            <a:off x="179388" y="377825"/>
            <a:ext cx="8964612" cy="47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358775" algn="l"/>
                <a:tab pos="719138" algn="l"/>
                <a:tab pos="1077913" algn="l"/>
                <a:tab pos="1438275" algn="l"/>
                <a:tab pos="1797050" algn="l"/>
                <a:tab pos="2155825" algn="l"/>
                <a:tab pos="2516188" algn="l"/>
                <a:tab pos="2874963" algn="l"/>
                <a:tab pos="3235325" algn="l"/>
                <a:tab pos="3594100" algn="l"/>
                <a:tab pos="3952875" algn="l"/>
                <a:tab pos="4313238" algn="l"/>
                <a:tab pos="4672013" algn="l"/>
                <a:tab pos="5032375" algn="l"/>
                <a:tab pos="5391150" algn="l"/>
                <a:tab pos="5749925"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nl-NL" altLang="nl-NL" sz="2400" b="1">
                <a:solidFill>
                  <a:schemeClr val="bg1"/>
                </a:solidFill>
              </a:rPr>
              <a:t>Recept om thuis zelf rodekool-sap te maken</a:t>
            </a:r>
          </a:p>
          <a:p>
            <a:pPr eaLnBrk="1" hangingPunct="1">
              <a:spcBef>
                <a:spcPct val="0"/>
              </a:spcBef>
              <a:buFontTx/>
              <a:buNone/>
            </a:pPr>
            <a:endParaRPr lang="nl-NL" altLang="nl-NL" sz="2400">
              <a:solidFill>
                <a:schemeClr val="bg1"/>
              </a:solidFill>
            </a:endParaRPr>
          </a:p>
          <a:p>
            <a:pPr eaLnBrk="1" hangingPunct="1">
              <a:spcBef>
                <a:spcPct val="0"/>
              </a:spcBef>
            </a:pPr>
            <a:r>
              <a:rPr lang="nl-NL" altLang="nl-NL" sz="2400">
                <a:solidFill>
                  <a:schemeClr val="bg1"/>
                </a:solidFill>
              </a:rPr>
              <a:t> Neem ¼ deel van een rodekool</a:t>
            </a:r>
          </a:p>
          <a:p>
            <a:pPr eaLnBrk="1" hangingPunct="1">
              <a:spcBef>
                <a:spcPct val="0"/>
              </a:spcBef>
            </a:pPr>
            <a:r>
              <a:rPr lang="nl-NL" altLang="nl-NL" sz="2400">
                <a:solidFill>
                  <a:schemeClr val="bg1"/>
                </a:solidFill>
              </a:rPr>
              <a:t> Hak in kleine stukjes</a:t>
            </a:r>
          </a:p>
          <a:p>
            <a:pPr eaLnBrk="1" hangingPunct="1">
              <a:spcBef>
                <a:spcPct val="0"/>
              </a:spcBef>
            </a:pPr>
            <a:r>
              <a:rPr lang="nl-NL" altLang="nl-NL" sz="2400">
                <a:solidFill>
                  <a:schemeClr val="bg1"/>
                </a:solidFill>
              </a:rPr>
              <a:t> Doe water in pan en kook de stukjes een paar minuten. </a:t>
            </a:r>
          </a:p>
          <a:p>
            <a:pPr eaLnBrk="1" hangingPunct="1">
              <a:spcBef>
                <a:spcPct val="0"/>
              </a:spcBef>
            </a:pPr>
            <a:r>
              <a:rPr lang="nl-NL" altLang="nl-NL" sz="2400">
                <a:solidFill>
                  <a:schemeClr val="bg1"/>
                </a:solidFill>
              </a:rPr>
              <a:t> Zeef stukjes rodekool</a:t>
            </a:r>
          </a:p>
          <a:p>
            <a:pPr eaLnBrk="1" hangingPunct="1">
              <a:spcBef>
                <a:spcPct val="0"/>
              </a:spcBef>
            </a:pPr>
            <a:r>
              <a:rPr lang="nl-NL" altLang="nl-NL" sz="2400">
                <a:solidFill>
                  <a:schemeClr val="bg1"/>
                </a:solidFill>
              </a:rPr>
              <a:t> Laat sap afkoelen. </a:t>
            </a:r>
          </a:p>
          <a:p>
            <a:pPr eaLnBrk="1" hangingPunct="1">
              <a:spcBef>
                <a:spcPct val="0"/>
              </a:spcBef>
              <a:buFontTx/>
              <a:buNone/>
            </a:pPr>
            <a:endParaRPr lang="nl-NL" altLang="nl-NL" sz="2400">
              <a:solidFill>
                <a:schemeClr val="bg1"/>
              </a:solidFill>
            </a:endParaRPr>
          </a:p>
          <a:p>
            <a:pPr eaLnBrk="1" hangingPunct="1">
              <a:spcBef>
                <a:spcPct val="0"/>
              </a:spcBef>
              <a:buFontTx/>
              <a:buNone/>
            </a:pPr>
            <a:r>
              <a:rPr lang="nl-NL" altLang="nl-NL" sz="2400" b="1">
                <a:solidFill>
                  <a:schemeClr val="bg1"/>
                </a:solidFill>
              </a:rPr>
              <a:t>Bewaren: </a:t>
            </a:r>
          </a:p>
          <a:p>
            <a:pPr eaLnBrk="1" hangingPunct="1">
              <a:spcBef>
                <a:spcPct val="0"/>
              </a:spcBef>
              <a:buFontTx/>
              <a:buNone/>
            </a:pPr>
            <a:r>
              <a:rPr lang="nl-NL" altLang="nl-NL" sz="2400">
                <a:solidFill>
                  <a:schemeClr val="bg1"/>
                </a:solidFill>
              </a:rPr>
              <a:t>in koelkast een paar dagen. Daarna bederft het. Kan als blokjes ingevroren worden!</a:t>
            </a:r>
          </a:p>
          <a:p>
            <a:pPr eaLnBrk="1" hangingPunct="1">
              <a:spcBef>
                <a:spcPct val="0"/>
              </a:spcBef>
              <a:buFontTx/>
              <a:buNone/>
            </a:pPr>
            <a:endParaRPr lang="nl-NL" altLang="nl-NL" sz="2400" b="1">
              <a:solidFill>
                <a:schemeClr val="bg1"/>
              </a:solidFill>
            </a:endParaRPr>
          </a:p>
          <a:p>
            <a:pPr eaLnBrk="1" hangingPunct="1">
              <a:spcBef>
                <a:spcPct val="0"/>
              </a:spcBef>
              <a:buFontTx/>
              <a:buNone/>
            </a:pPr>
            <a:r>
              <a:rPr lang="nl-NL" altLang="nl-NL" sz="1800" b="1">
                <a:solidFill>
                  <a:schemeClr val="bg1"/>
                </a:solidFill>
              </a:rPr>
              <a:t>                                                           0-0-0-0-0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7CDFF191-E82B-BA7B-97EA-696AC334188A}"/>
              </a:ext>
            </a:extLst>
          </p:cNvPr>
          <p:cNvSpPr>
            <a:spLocks noGrp="1" noChangeArrowheads="1"/>
          </p:cNvSpPr>
          <p:nvPr>
            <p:ph type="title"/>
          </p:nvPr>
        </p:nvSpPr>
        <p:spPr>
          <a:xfrm>
            <a:off x="468313" y="2133600"/>
            <a:ext cx="8229600" cy="1143000"/>
          </a:xfrm>
        </p:spPr>
        <p:txBody>
          <a:bodyPr/>
          <a:lstStyle/>
          <a:p>
            <a:pPr eaLnBrk="1" hangingPunct="1"/>
            <a:r>
              <a:rPr lang="nl-NL" altLang="nl-NL" sz="7200" b="1">
                <a:solidFill>
                  <a:schemeClr val="hlink"/>
                </a:solidFill>
              </a:rPr>
              <a:t>Week 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Krijtrotsen_01">
            <a:extLst>
              <a:ext uri="{FF2B5EF4-FFF2-40B4-BE49-F238E27FC236}">
                <a16:creationId xmlns:a16="http://schemas.microsoft.com/office/drawing/2014/main" id="{A1550233-CF8E-933B-2B2E-9FD716AB8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TotalTime>
  <Words>1066</Words>
  <Application>Microsoft Office PowerPoint</Application>
  <PresentationFormat>Diavoorstelling (4:3)</PresentationFormat>
  <Paragraphs>143</Paragraphs>
  <Slides>56</Slides>
  <Notes>0</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56</vt:i4>
      </vt:variant>
    </vt:vector>
  </HeadingPairs>
  <TitlesOfParts>
    <vt:vector size="58" baseType="lpstr">
      <vt:lpstr>Arial</vt:lpstr>
      <vt:lpstr>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Week 3</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metalen</vt:lpstr>
      <vt:lpstr>PowerPoint-presentatie</vt:lpstr>
      <vt:lpstr>PowerPoint-presentatie</vt:lpstr>
      <vt:lpstr>PowerPoint-presentatie</vt:lpstr>
      <vt:lpstr>PowerPoint-presentatie</vt:lpstr>
      <vt:lpstr>PowerPoint-presentatie</vt:lpstr>
      <vt:lpstr>IJZER                  KOPER</vt:lpstr>
      <vt:lpstr>IJZER                  KOPER</vt:lpstr>
      <vt:lpstr>                                               De metalen      Indeling van edel naar onedel: Bijv. platina, goud, zilver, koper, zink, aluminium.  Hoe onedeler, hoe meer het roest. Roesten heet in de scheikunde “oxideren”.  (oxideren = verbinden met zuurstof uit de lucht; zuurstof = oxygenium)  In de natuur komen metalen voor in “geroeste toestand” als ijzer-erts en koper-erts enz., heel diep onder de grond. Dat kun je de “slaaptoestand” van het metaal noemen. De mens haalt de metalen uit de grond (uit mijnen) In zgn. hoogovens wordt met een groot vuur het metaal bevrijd uit de ertstoestand en het wordt zuiver en glimmend. Dat kun je de “waak-toestand” van het metaal noemen  Kort daarna zal het metaal weer gaan roesten. Het streeft weer terug naar de erts-toestand. Tenzij wij het metaal “vertroetelen” en van een beschermend laagje voorzien. (Schaatsen invetten en een ijzeren hek of fiets van een verflaag voorzien) In schema:                      hoogovens IJzeroxide        → →               ijzer    +      oxigenium  (= zuurstof)  ↑↑        vuur er bij                          warmte komt weer vrij ijzer   +  oxigenium (= zuurstof)  ↓↓     → →        IJzeroxide   </vt:lpstr>
      <vt:lpstr>PowerPoint-presentatie</vt:lpstr>
      <vt:lpstr>IJzererts, hoe haal je het uit de grond?  Leven op een mijn  IJzererts in de Rotterdamse haven  De Hoogovens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Waldorf Steiner Coaching Intl.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SCHEIKUNDE KLAS 7</dc:title>
  <dc:creator>Ruud</dc:creator>
  <cp:lastModifiedBy>Ruud Caddyfan</cp:lastModifiedBy>
  <cp:revision>227</cp:revision>
  <dcterms:created xsi:type="dcterms:W3CDTF">2016-02-22T10:44:59Z</dcterms:created>
  <dcterms:modified xsi:type="dcterms:W3CDTF">2024-04-24T16:20:49Z</dcterms:modified>
</cp:coreProperties>
</file>