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85" r:id="rId4"/>
    <p:sldId id="286" r:id="rId5"/>
    <p:sldId id="287" r:id="rId6"/>
    <p:sldId id="257" r:id="rId7"/>
    <p:sldId id="274" r:id="rId8"/>
    <p:sldId id="275" r:id="rId9"/>
    <p:sldId id="276" r:id="rId10"/>
    <p:sldId id="277" r:id="rId11"/>
    <p:sldId id="278" r:id="rId12"/>
    <p:sldId id="284" r:id="rId13"/>
    <p:sldId id="280" r:id="rId14"/>
    <p:sldId id="293" r:id="rId15"/>
    <p:sldId id="258" r:id="rId16"/>
    <p:sldId id="283" r:id="rId17"/>
    <p:sldId id="264" r:id="rId18"/>
    <p:sldId id="297" r:id="rId19"/>
    <p:sldId id="260" r:id="rId20"/>
    <p:sldId id="265" r:id="rId21"/>
    <p:sldId id="266" r:id="rId22"/>
    <p:sldId id="267" r:id="rId23"/>
    <p:sldId id="268" r:id="rId24"/>
    <p:sldId id="269" r:id="rId25"/>
    <p:sldId id="270" r:id="rId26"/>
    <p:sldId id="271" r:id="rId27"/>
    <p:sldId id="320" r:id="rId28"/>
    <p:sldId id="310" r:id="rId29"/>
    <p:sldId id="311" r:id="rId30"/>
    <p:sldId id="312" r:id="rId31"/>
    <p:sldId id="322" r:id="rId32"/>
    <p:sldId id="313" r:id="rId33"/>
    <p:sldId id="314" r:id="rId34"/>
    <p:sldId id="327" r:id="rId35"/>
    <p:sldId id="309" r:id="rId36"/>
    <p:sldId id="323" r:id="rId37"/>
    <p:sldId id="315" r:id="rId38"/>
    <p:sldId id="316" r:id="rId39"/>
    <p:sldId id="288" r:id="rId40"/>
    <p:sldId id="326" r:id="rId41"/>
    <p:sldId id="324" r:id="rId42"/>
    <p:sldId id="325" r:id="rId43"/>
    <p:sldId id="318" r:id="rId44"/>
    <p:sldId id="319" r:id="rId45"/>
    <p:sldId id="307"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ud Caddyfan" initials="RC" lastIdx="3" clrIdx="0">
    <p:extLst>
      <p:ext uri="{19B8F6BF-5375-455C-9EA6-DF929625EA0E}">
        <p15:presenceInfo xmlns:p15="http://schemas.microsoft.com/office/powerpoint/2012/main" userId="c296d8a9dec782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60" y="4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52B9FA-5096-41AF-8948-D24504AD63E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E2B8AF-A916-4C44-9009-A9869FA78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DE59242-FBFE-40C9-8623-8EDC7150F385}"/>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61011725-4E64-4CC2-AAB4-BBEC17894C5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61C6D4-3AC2-4238-B570-5ED93397DEA8}"/>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220153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8A573-3AB6-4A59-85AE-2DC0437F50A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E00FA8B-EA8D-42E2-ACDB-951C032023D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F841B7-0BBA-4F08-BEB0-E2487B393FA1}"/>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522E473F-3585-420A-9DF5-98A9C97470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4033AD-9EE3-44BC-A185-671B072B01F9}"/>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3107603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0123497-A3E4-4F0F-93EC-63F84B147CD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9D8DA20-51B5-4E30-974C-7DF98E3751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644757-67D9-4FB6-B66C-28C3E3F2BE79}"/>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D2264AAA-04BA-4F18-832F-0C55360F93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5D09D0-928F-4325-808C-404E9A3A64DB}"/>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292946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D0E81-33E4-4A58-AC58-25A0654CED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64F388F-194E-4212-8FC5-DDA0AB037C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7CB5A6-9E88-497D-BD92-B0A8E36E5301}"/>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97238563-6E51-417F-BD2E-E4D5DB4E37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9227B6-4E99-4AED-ABFD-1A167A4A13B7}"/>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198327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7333FB-B3C7-466F-A505-CB0220A59BD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8A30232-586D-4143-BE9C-EA724E0FB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A0B6D95-3017-437F-80E2-F9658A5345ED}"/>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F4D91770-CD67-4093-A843-FBA16894B0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18113F5-9545-4E93-B267-36BA9D1FDB36}"/>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383685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E967F-8F4B-4A26-A06C-3DAFD117022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F838586-83DA-4F79-AACD-4620C05C13E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28214B9-3025-47E9-8FE8-8D4B6AFF797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AC636DE-F1A4-41DF-9652-9E711661B89D}"/>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6" name="Tijdelijke aanduiding voor voettekst 5">
            <a:extLst>
              <a:ext uri="{FF2B5EF4-FFF2-40B4-BE49-F238E27FC236}">
                <a16:creationId xmlns:a16="http://schemas.microsoft.com/office/drawing/2014/main" id="{E839EE43-CC4C-468B-BA63-1EEDC327125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4C8AF43-0DD1-4797-8E07-9607D09F8202}"/>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454128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33E44-F6F5-430D-BEC7-09B26A30780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B000A43-7D8F-435D-B938-F5B306716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544635F-FEB2-411E-863B-70AB43F2BFD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2B214E6-00D9-4EE2-8069-0995A8A31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865193D-3E7E-4ACD-87FC-D9722A24918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3334B90-1975-4E05-8C17-79A116AE2BCB}"/>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8" name="Tijdelijke aanduiding voor voettekst 7">
            <a:extLst>
              <a:ext uri="{FF2B5EF4-FFF2-40B4-BE49-F238E27FC236}">
                <a16:creationId xmlns:a16="http://schemas.microsoft.com/office/drawing/2014/main" id="{337A7D5D-BB3D-4480-AD69-B4D93FB9DF4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5BDB401-8AB7-4128-AC7D-C26BFF147918}"/>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62779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566E2-FE88-4365-AFA2-1EFCE28D88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0F30B0A-85DC-4A7D-8C94-29BBCB25A1D6}"/>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4" name="Tijdelijke aanduiding voor voettekst 3">
            <a:extLst>
              <a:ext uri="{FF2B5EF4-FFF2-40B4-BE49-F238E27FC236}">
                <a16:creationId xmlns:a16="http://schemas.microsoft.com/office/drawing/2014/main" id="{A8678AE8-9C0B-4908-A826-15D6D7FC36F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BBE74EA-C699-4ADF-A9C9-A7B2FE10E430}"/>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232655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FFA14E-D66E-4FB8-A884-3E6104A612AD}"/>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3" name="Tijdelijke aanduiding voor voettekst 2">
            <a:extLst>
              <a:ext uri="{FF2B5EF4-FFF2-40B4-BE49-F238E27FC236}">
                <a16:creationId xmlns:a16="http://schemas.microsoft.com/office/drawing/2014/main" id="{AC043995-A68A-465C-BAA6-F21D549529F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2D942FC-A10D-459D-BF1E-0BA77DD615AA}"/>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303133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80912-74C6-4E95-A4B6-B50AE78A28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F70E129-D3D8-4361-A4BA-A38010C40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5BD3B83-4B5D-48DB-A706-14945C908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68797C-465D-424E-BEBB-B393AB1E8BD6}"/>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6" name="Tijdelijke aanduiding voor voettekst 5">
            <a:extLst>
              <a:ext uri="{FF2B5EF4-FFF2-40B4-BE49-F238E27FC236}">
                <a16:creationId xmlns:a16="http://schemas.microsoft.com/office/drawing/2014/main" id="{B671808E-6754-4AED-9436-F3468D85C6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993E3A6-49D8-4D4F-AEF6-B4046609A136}"/>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350922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49790-9E50-4DF1-AE31-C6A578F0EC2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A2BC046-8378-4211-8D80-BBB322C00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06E31BF-0023-4E09-90DC-2EA0EF52D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2E74B88-FB15-4122-BFB4-A386399266A8}"/>
              </a:ext>
            </a:extLst>
          </p:cNvPr>
          <p:cNvSpPr>
            <a:spLocks noGrp="1"/>
          </p:cNvSpPr>
          <p:nvPr>
            <p:ph type="dt" sz="half" idx="10"/>
          </p:nvPr>
        </p:nvSpPr>
        <p:spPr/>
        <p:txBody>
          <a:bodyPr/>
          <a:lstStyle/>
          <a:p>
            <a:fld id="{0B687CBE-CBAD-4452-AF4C-C4BE6FD441A2}" type="datetimeFigureOut">
              <a:rPr lang="nl-NL" smtClean="0"/>
              <a:t>23-11-2023</a:t>
            </a:fld>
            <a:endParaRPr lang="nl-NL"/>
          </a:p>
        </p:txBody>
      </p:sp>
      <p:sp>
        <p:nvSpPr>
          <p:cNvPr id="6" name="Tijdelijke aanduiding voor voettekst 5">
            <a:extLst>
              <a:ext uri="{FF2B5EF4-FFF2-40B4-BE49-F238E27FC236}">
                <a16:creationId xmlns:a16="http://schemas.microsoft.com/office/drawing/2014/main" id="{1DB89B35-8A97-442B-84A4-6E41A9B7A6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7D665BF-9A23-4C91-B1FA-FF37D3959EE9}"/>
              </a:ext>
            </a:extLst>
          </p:cNvPr>
          <p:cNvSpPr>
            <a:spLocks noGrp="1"/>
          </p:cNvSpPr>
          <p:nvPr>
            <p:ph type="sldNum" sz="quarter" idx="12"/>
          </p:nvPr>
        </p:nvSpPr>
        <p:spPr/>
        <p:txBody>
          <a:bodyPr/>
          <a:lstStyle/>
          <a:p>
            <a:fld id="{CC219791-0DA8-414E-B14C-163132C9FED7}" type="slidenum">
              <a:rPr lang="nl-NL" smtClean="0"/>
              <a:t>‹nr.›</a:t>
            </a:fld>
            <a:endParaRPr lang="nl-NL"/>
          </a:p>
        </p:txBody>
      </p:sp>
    </p:spTree>
    <p:extLst>
      <p:ext uri="{BB962C8B-B14F-4D97-AF65-F5344CB8AC3E}">
        <p14:creationId xmlns:p14="http://schemas.microsoft.com/office/powerpoint/2010/main" val="3234358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68F960E-03F2-4D40-B2FA-6E3C8D0B7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24EE9D7-E937-481D-97A1-73043BC48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A14CC9-E7E2-4B71-9AC1-B001CEEBE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87CBE-CBAD-4452-AF4C-C4BE6FD441A2}" type="datetimeFigureOut">
              <a:rPr lang="nl-NL" smtClean="0"/>
              <a:t>23-11-2023</a:t>
            </a:fld>
            <a:endParaRPr lang="nl-NL"/>
          </a:p>
        </p:txBody>
      </p:sp>
      <p:sp>
        <p:nvSpPr>
          <p:cNvPr id="5" name="Tijdelijke aanduiding voor voettekst 4">
            <a:extLst>
              <a:ext uri="{FF2B5EF4-FFF2-40B4-BE49-F238E27FC236}">
                <a16:creationId xmlns:a16="http://schemas.microsoft.com/office/drawing/2014/main" id="{AEA19F9D-476B-43E0-BFAD-AD04A486FD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DD89FC3-8213-42FF-A7C9-FE687551E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19791-0DA8-414E-B14C-163132C9FED7}" type="slidenum">
              <a:rPr lang="nl-NL" smtClean="0"/>
              <a:t>‹nr.›</a:t>
            </a:fld>
            <a:endParaRPr lang="nl-NL"/>
          </a:p>
        </p:txBody>
      </p:sp>
    </p:spTree>
    <p:extLst>
      <p:ext uri="{BB962C8B-B14F-4D97-AF65-F5344CB8AC3E}">
        <p14:creationId xmlns:p14="http://schemas.microsoft.com/office/powerpoint/2010/main" val="38429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DB509A0E-F592-4EB5-9391-5E6E8EE7D968}"/>
              </a:ext>
            </a:extLst>
          </p:cNvPr>
          <p:cNvSpPr txBox="1"/>
          <p:nvPr/>
        </p:nvSpPr>
        <p:spPr>
          <a:xfrm>
            <a:off x="2695492" y="365760"/>
            <a:ext cx="7386761" cy="6247864"/>
          </a:xfrm>
          <a:prstGeom prst="rect">
            <a:avLst/>
          </a:prstGeom>
          <a:noFill/>
        </p:spPr>
        <p:txBody>
          <a:bodyPr wrap="square" rtlCol="0">
            <a:spAutoFit/>
          </a:bodyPr>
          <a:lstStyle/>
          <a:p>
            <a:pPr algn="ctr"/>
            <a:r>
              <a:rPr lang="nl-NL" sz="8000" b="1" dirty="0">
                <a:solidFill>
                  <a:srgbClr val="FF0000"/>
                </a:solidFill>
              </a:rPr>
              <a:t>Meetkunde</a:t>
            </a:r>
          </a:p>
          <a:p>
            <a:pPr algn="ctr"/>
            <a:endParaRPr lang="nl-NL" sz="8000" b="1" dirty="0">
              <a:solidFill>
                <a:srgbClr val="FF0000"/>
              </a:solidFill>
            </a:endParaRPr>
          </a:p>
          <a:p>
            <a:pPr algn="ctr"/>
            <a:r>
              <a:rPr lang="nl-NL" sz="8000" b="1" dirty="0">
                <a:solidFill>
                  <a:srgbClr val="FF0000"/>
                </a:solidFill>
              </a:rPr>
              <a:t> Verzamelingen</a:t>
            </a:r>
          </a:p>
          <a:p>
            <a:pPr algn="ctr"/>
            <a:endParaRPr lang="nl-NL" sz="8000" b="1" dirty="0">
              <a:solidFill>
                <a:srgbClr val="FF0000"/>
              </a:solidFill>
            </a:endParaRPr>
          </a:p>
          <a:p>
            <a:pPr algn="ctr"/>
            <a:r>
              <a:rPr lang="nl-NL" sz="8000" b="1" dirty="0">
                <a:solidFill>
                  <a:srgbClr val="FF0000"/>
                </a:solidFill>
              </a:rPr>
              <a:t>Klas 8 </a:t>
            </a:r>
            <a:r>
              <a:rPr lang="nl-NL" sz="2400" b="1" dirty="0">
                <a:solidFill>
                  <a:srgbClr val="FF0000"/>
                </a:solidFill>
              </a:rPr>
              <a:t>(versie 20220203)</a:t>
            </a:r>
          </a:p>
        </p:txBody>
      </p:sp>
    </p:spTree>
    <p:extLst>
      <p:ext uri="{BB962C8B-B14F-4D97-AF65-F5344CB8AC3E}">
        <p14:creationId xmlns:p14="http://schemas.microsoft.com/office/powerpoint/2010/main" val="852048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92000"/>
          </a:schemeClr>
        </a:solidFill>
        <a:effectLst/>
      </p:bgPr>
    </p:bg>
    <p:spTree>
      <p:nvGrpSpPr>
        <p:cNvPr id="1" name=""/>
        <p:cNvGrpSpPr/>
        <p:nvPr/>
      </p:nvGrpSpPr>
      <p:grpSpPr>
        <a:xfrm>
          <a:off x="0" y="0"/>
          <a:ext cx="0" cy="0"/>
          <a:chOff x="0" y="0"/>
          <a:chExt cx="0" cy="0"/>
        </a:xfrm>
      </p:grpSpPr>
      <p:pic>
        <p:nvPicPr>
          <p:cNvPr id="3" name="Afbeelding 2" descr="Afbeelding met dier, ongewerveld, betegeld, weekdier&#10;&#10;Automatisch gegenereerde beschrijving">
            <a:extLst>
              <a:ext uri="{FF2B5EF4-FFF2-40B4-BE49-F238E27FC236}">
                <a16:creationId xmlns:a16="http://schemas.microsoft.com/office/drawing/2014/main" id="{13C788FF-49DA-497C-A52F-AAC1B08B9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737" y="571500"/>
            <a:ext cx="4962525" cy="5715000"/>
          </a:xfrm>
          <a:prstGeom prst="rect">
            <a:avLst/>
          </a:prstGeom>
        </p:spPr>
      </p:pic>
    </p:spTree>
    <p:extLst>
      <p:ext uri="{BB962C8B-B14F-4D97-AF65-F5344CB8AC3E}">
        <p14:creationId xmlns:p14="http://schemas.microsoft.com/office/powerpoint/2010/main" val="83165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descr="Afbeelding met persoon, kleding, binnen, foto&#10;&#10;Automatisch gegenereerde beschrijving">
            <a:extLst>
              <a:ext uri="{FF2B5EF4-FFF2-40B4-BE49-F238E27FC236}">
                <a16:creationId xmlns:a16="http://schemas.microsoft.com/office/drawing/2014/main" id="{6F8CC409-2FE0-4D85-BEDB-ECE330A89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330" y="0"/>
            <a:ext cx="5381625" cy="6715125"/>
          </a:xfrm>
          <a:prstGeom prst="rect">
            <a:avLst/>
          </a:prstGeom>
        </p:spPr>
      </p:pic>
    </p:spTree>
    <p:extLst>
      <p:ext uri="{BB962C8B-B14F-4D97-AF65-F5344CB8AC3E}">
        <p14:creationId xmlns:p14="http://schemas.microsoft.com/office/powerpoint/2010/main" val="1254484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descr="Afbeelding met persoon, vrouw, kleding&#10;&#10;Automatisch gegenereerde beschrijving">
            <a:extLst>
              <a:ext uri="{FF2B5EF4-FFF2-40B4-BE49-F238E27FC236}">
                <a16:creationId xmlns:a16="http://schemas.microsoft.com/office/drawing/2014/main" id="{F574A65A-00C9-4498-BC17-2425789FF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944" y="0"/>
            <a:ext cx="5707856" cy="6715125"/>
          </a:xfrm>
          <a:prstGeom prst="rect">
            <a:avLst/>
          </a:prstGeom>
        </p:spPr>
      </p:pic>
    </p:spTree>
    <p:extLst>
      <p:ext uri="{BB962C8B-B14F-4D97-AF65-F5344CB8AC3E}">
        <p14:creationId xmlns:p14="http://schemas.microsoft.com/office/powerpoint/2010/main" val="236784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92000"/>
          </a:schemeClr>
        </a:solidFill>
        <a:effectLst/>
      </p:bgPr>
    </p:bg>
    <p:spTree>
      <p:nvGrpSpPr>
        <p:cNvPr id="1" name=""/>
        <p:cNvGrpSpPr/>
        <p:nvPr/>
      </p:nvGrpSpPr>
      <p:grpSpPr>
        <a:xfrm>
          <a:off x="0" y="0"/>
          <a:ext cx="0" cy="0"/>
          <a:chOff x="0" y="0"/>
          <a:chExt cx="0" cy="0"/>
        </a:xfrm>
      </p:grpSpPr>
      <p:pic>
        <p:nvPicPr>
          <p:cNvPr id="3" name="Afbeelding 2" descr="Afbeelding met dier, ongewerveld, betegeld, weekdier&#10;&#10;Automatisch gegenereerde beschrijving">
            <a:extLst>
              <a:ext uri="{FF2B5EF4-FFF2-40B4-BE49-F238E27FC236}">
                <a16:creationId xmlns:a16="http://schemas.microsoft.com/office/drawing/2014/main" id="{13C788FF-49DA-497C-A52F-AAC1B08B9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594"/>
            <a:ext cx="4049724" cy="4663790"/>
          </a:xfrm>
          <a:prstGeom prst="rect">
            <a:avLst/>
          </a:prstGeom>
        </p:spPr>
      </p:pic>
      <p:pic>
        <p:nvPicPr>
          <p:cNvPr id="4" name="Afbeelding 3" descr="Afbeelding met persoon, kleding, binnen, foto&#10;&#10;Automatisch gegenereerde beschrijving">
            <a:extLst>
              <a:ext uri="{FF2B5EF4-FFF2-40B4-BE49-F238E27FC236}">
                <a16:creationId xmlns:a16="http://schemas.microsoft.com/office/drawing/2014/main" id="{554CBE1E-1FD8-4719-B130-CF32282CA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74" y="1030594"/>
            <a:ext cx="3844251" cy="4796809"/>
          </a:xfrm>
          <a:prstGeom prst="rect">
            <a:avLst/>
          </a:prstGeom>
        </p:spPr>
      </p:pic>
      <p:pic>
        <p:nvPicPr>
          <p:cNvPr id="5" name="Afbeelding 4" descr="Afbeelding met persoon, vrouw, kleding&#10;&#10;Automatisch gegenereerde beschrijving">
            <a:extLst>
              <a:ext uri="{FF2B5EF4-FFF2-40B4-BE49-F238E27FC236}">
                <a16:creationId xmlns:a16="http://schemas.microsoft.com/office/drawing/2014/main" id="{0FBB60BF-F6C0-4799-A73E-8C71DCC7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504" y="919058"/>
            <a:ext cx="4419553" cy="5199474"/>
          </a:xfrm>
          <a:prstGeom prst="rect">
            <a:avLst/>
          </a:prstGeom>
        </p:spPr>
      </p:pic>
    </p:spTree>
    <p:extLst>
      <p:ext uri="{BB962C8B-B14F-4D97-AF65-F5344CB8AC3E}">
        <p14:creationId xmlns:p14="http://schemas.microsoft.com/office/powerpoint/2010/main" val="382199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CB5D32-1B43-4A65-BDA7-A4D8BF7AF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092" y="139568"/>
            <a:ext cx="10453816" cy="671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5136A81B-ABB6-4E96-A5A5-F3401C6D6F61}"/>
              </a:ext>
            </a:extLst>
          </p:cNvPr>
          <p:cNvSpPr txBox="1"/>
          <p:nvPr/>
        </p:nvSpPr>
        <p:spPr>
          <a:xfrm>
            <a:off x="6895071" y="5148772"/>
            <a:ext cx="5296929" cy="1569660"/>
          </a:xfrm>
          <a:prstGeom prst="rect">
            <a:avLst/>
          </a:prstGeom>
          <a:noFill/>
        </p:spPr>
        <p:txBody>
          <a:bodyPr wrap="square" rtlCol="0">
            <a:spAutoFit/>
          </a:bodyPr>
          <a:lstStyle/>
          <a:p>
            <a:r>
              <a:rPr lang="nl-NL" sz="2400" b="1" dirty="0"/>
              <a:t>(Alle leerlingen moesten even ver af gaan staan van een punt M. Dat was de ronde kabelhaspel. De verzameling die ontstond bleek een cirkel te zijn!)</a:t>
            </a:r>
          </a:p>
        </p:txBody>
      </p:sp>
      <p:sp>
        <p:nvSpPr>
          <p:cNvPr id="2" name="Tekstvak 1">
            <a:extLst>
              <a:ext uri="{FF2B5EF4-FFF2-40B4-BE49-F238E27FC236}">
                <a16:creationId xmlns:a16="http://schemas.microsoft.com/office/drawing/2014/main" id="{61640858-6B80-E1AC-0C7E-4159A32FB13B}"/>
              </a:ext>
            </a:extLst>
          </p:cNvPr>
          <p:cNvSpPr txBox="1"/>
          <p:nvPr/>
        </p:nvSpPr>
        <p:spPr>
          <a:xfrm>
            <a:off x="196007" y="139568"/>
            <a:ext cx="4005470" cy="461665"/>
          </a:xfrm>
          <a:prstGeom prst="rect">
            <a:avLst/>
          </a:prstGeom>
          <a:noFill/>
        </p:spPr>
        <p:txBody>
          <a:bodyPr wrap="square" rtlCol="0">
            <a:spAutoFit/>
          </a:bodyPr>
          <a:lstStyle/>
          <a:p>
            <a:r>
              <a:rPr lang="nl-NL" sz="2400" b="1" dirty="0"/>
              <a:t>Opgave 1</a:t>
            </a:r>
          </a:p>
        </p:txBody>
      </p:sp>
    </p:spTree>
    <p:extLst>
      <p:ext uri="{BB962C8B-B14F-4D97-AF65-F5344CB8AC3E}">
        <p14:creationId xmlns:p14="http://schemas.microsoft.com/office/powerpoint/2010/main" val="206848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A34E5BF-4EC6-42E1-8DCE-3C330A31AED1}"/>
              </a:ext>
            </a:extLst>
          </p:cNvPr>
          <p:cNvSpPr txBox="1"/>
          <p:nvPr/>
        </p:nvSpPr>
        <p:spPr>
          <a:xfrm>
            <a:off x="1513840" y="71120"/>
            <a:ext cx="9712960" cy="523220"/>
          </a:xfrm>
          <a:prstGeom prst="rect">
            <a:avLst/>
          </a:prstGeom>
          <a:noFill/>
        </p:spPr>
        <p:txBody>
          <a:bodyPr wrap="square" rtlCol="0">
            <a:spAutoFit/>
          </a:bodyPr>
          <a:lstStyle/>
          <a:p>
            <a:pPr algn="ctr"/>
            <a:r>
              <a:rPr lang="nl-NL" sz="2800" b="1" dirty="0"/>
              <a:t>Opgave 2</a:t>
            </a:r>
          </a:p>
        </p:txBody>
      </p:sp>
      <p:sp>
        <p:nvSpPr>
          <p:cNvPr id="3" name="Tekstvak 2">
            <a:extLst>
              <a:ext uri="{FF2B5EF4-FFF2-40B4-BE49-F238E27FC236}">
                <a16:creationId xmlns:a16="http://schemas.microsoft.com/office/drawing/2014/main" id="{F7F80556-8DF6-4939-9611-BE3E101E8B0E}"/>
              </a:ext>
            </a:extLst>
          </p:cNvPr>
          <p:cNvSpPr txBox="1"/>
          <p:nvPr/>
        </p:nvSpPr>
        <p:spPr>
          <a:xfrm>
            <a:off x="966286" y="6150114"/>
            <a:ext cx="8953218" cy="707886"/>
          </a:xfrm>
          <a:prstGeom prst="rect">
            <a:avLst/>
          </a:prstGeom>
          <a:noFill/>
        </p:spPr>
        <p:txBody>
          <a:bodyPr wrap="square" rtlCol="0">
            <a:spAutoFit/>
          </a:bodyPr>
          <a:lstStyle/>
          <a:p>
            <a:r>
              <a:rPr lang="nl-NL" sz="4000" b="1" dirty="0"/>
              <a:t>Dit is een oppervlakte verzameling</a:t>
            </a:r>
          </a:p>
        </p:txBody>
      </p:sp>
      <p:sp>
        <p:nvSpPr>
          <p:cNvPr id="5" name="Tekstvak 4">
            <a:extLst>
              <a:ext uri="{FF2B5EF4-FFF2-40B4-BE49-F238E27FC236}">
                <a16:creationId xmlns:a16="http://schemas.microsoft.com/office/drawing/2014/main" id="{DD1CD408-692B-4B42-9598-7E636F83A396}"/>
              </a:ext>
            </a:extLst>
          </p:cNvPr>
          <p:cNvSpPr txBox="1"/>
          <p:nvPr/>
        </p:nvSpPr>
        <p:spPr>
          <a:xfrm>
            <a:off x="7049386" y="2008681"/>
            <a:ext cx="4909375" cy="2862322"/>
          </a:xfrm>
          <a:prstGeom prst="rect">
            <a:avLst/>
          </a:prstGeom>
          <a:noFill/>
        </p:spPr>
        <p:txBody>
          <a:bodyPr wrap="square" rtlCol="0">
            <a:spAutoFit/>
          </a:bodyPr>
          <a:lstStyle/>
          <a:p>
            <a:r>
              <a:rPr lang="nl-NL" sz="3600" b="1" dirty="0"/>
              <a:t>In werkelijkheid waren de cirkels met straal 2m en 3m.</a:t>
            </a:r>
          </a:p>
          <a:p>
            <a:r>
              <a:rPr lang="nl-NL" sz="3600" b="1" dirty="0"/>
              <a:t>In onze constructie nemen we 2cm en 3cm</a:t>
            </a:r>
          </a:p>
        </p:txBody>
      </p:sp>
      <p:pic>
        <p:nvPicPr>
          <p:cNvPr id="6" name="Afbeelding 5" descr="Afbeelding met apparaat&#10;&#10;Automatisch gegenereerde beschrijving">
            <a:extLst>
              <a:ext uri="{FF2B5EF4-FFF2-40B4-BE49-F238E27FC236}">
                <a16:creationId xmlns:a16="http://schemas.microsoft.com/office/drawing/2014/main" id="{D881FB11-BA89-4243-8AFC-CF3C25A67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97" y="594340"/>
            <a:ext cx="5702817" cy="5660762"/>
          </a:xfrm>
          <a:prstGeom prst="rect">
            <a:avLst/>
          </a:prstGeom>
        </p:spPr>
      </p:pic>
    </p:spTree>
    <p:extLst>
      <p:ext uri="{BB962C8B-B14F-4D97-AF65-F5344CB8AC3E}">
        <p14:creationId xmlns:p14="http://schemas.microsoft.com/office/powerpoint/2010/main" val="63893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3D5A419-F545-40FA-9E8E-24793AE9EE50}"/>
              </a:ext>
            </a:extLst>
          </p:cNvPr>
          <p:cNvSpPr txBox="1"/>
          <p:nvPr/>
        </p:nvSpPr>
        <p:spPr>
          <a:xfrm>
            <a:off x="276225" y="-104775"/>
            <a:ext cx="11649075" cy="6617196"/>
          </a:xfrm>
          <a:prstGeom prst="rect">
            <a:avLst/>
          </a:prstGeom>
          <a:noFill/>
        </p:spPr>
        <p:txBody>
          <a:bodyPr wrap="square" rtlCol="0">
            <a:spAutoFit/>
          </a:bodyPr>
          <a:lstStyle/>
          <a:p>
            <a:r>
              <a:rPr lang="fr-FR" sz="3200" b="1" dirty="0" err="1"/>
              <a:t>Opgave</a:t>
            </a:r>
            <a:r>
              <a:rPr lang="fr-FR" sz="3200" b="1" dirty="0"/>
              <a:t> 3</a:t>
            </a:r>
            <a:endParaRPr lang="nl-NL" sz="3200" b="1" dirty="0"/>
          </a:p>
          <a:p>
            <a:r>
              <a:rPr lang="fr-FR" sz="2800" dirty="0">
                <a:effectLst/>
                <a:latin typeface="Arial" panose="020B0604020202020204" pitchFamily="34" charset="0"/>
                <a:ea typeface="Times New Roman" panose="02020603050405020304" pitchFamily="18" charset="0"/>
              </a:rPr>
              <a:t>► </a:t>
            </a:r>
            <a:r>
              <a:rPr lang="nl-NL" sz="2800" dirty="0">
                <a:effectLst/>
                <a:latin typeface="Arial" panose="020B0604020202020204" pitchFamily="34" charset="0"/>
                <a:ea typeface="Times New Roman" panose="02020603050405020304" pitchFamily="18" charset="0"/>
              </a:rPr>
              <a:t>Gegeven: cirkel met straal r=4cm en middelpunt M</a:t>
            </a: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895350" algn="l"/>
              </a:tabLst>
            </a:pPr>
            <a:r>
              <a:rPr lang="nl-NL" sz="2800" dirty="0">
                <a:effectLst/>
                <a:latin typeface="Arial" panose="020B0604020202020204" pitchFamily="34" charset="0"/>
                <a:ea typeface="Times New Roman" panose="02020603050405020304" pitchFamily="18" charset="0"/>
                <a:cs typeface="Arial" panose="020B0604020202020204" pitchFamily="34" charset="0"/>
              </a:rPr>
              <a:t>Teken de verzameling van alle punten die op 1cm en meer van de cirkel liggen, maar uitsluitend </a:t>
            </a:r>
            <a:r>
              <a:rPr lang="nl-NL" sz="2800" b="1" i="1" dirty="0">
                <a:effectLst/>
                <a:latin typeface="Arial" panose="020B0604020202020204" pitchFamily="34" charset="0"/>
                <a:ea typeface="Times New Roman" panose="02020603050405020304" pitchFamily="18" charset="0"/>
                <a:cs typeface="Arial" panose="020B0604020202020204" pitchFamily="34" charset="0"/>
              </a:rPr>
              <a:t>binnen</a:t>
            </a:r>
            <a:r>
              <a:rPr lang="nl-NL" sz="2800" dirty="0">
                <a:effectLst/>
                <a:latin typeface="Arial" panose="020B0604020202020204" pitchFamily="34" charset="0"/>
                <a:ea typeface="Times New Roman" panose="02020603050405020304" pitchFamily="18" charset="0"/>
                <a:cs typeface="Arial" panose="020B0604020202020204" pitchFamily="34" charset="0"/>
              </a:rPr>
              <a:t> de cirkel (niet er buiten). Kleur deze verzameling geel</a:t>
            </a:r>
          </a:p>
          <a:p>
            <a:pPr lvl="0">
              <a:tabLst>
                <a:tab pos="895350" algn="l"/>
              </a:tabLst>
            </a:pPr>
            <a:endParaRPr lang="nl-NL" sz="2800" dirty="0">
              <a:effectLst/>
              <a:latin typeface="Arial" panose="020B0604020202020204" pitchFamily="34" charset="0"/>
              <a:ea typeface="Times New Roman" panose="02020603050405020304" pitchFamily="18" charset="0"/>
              <a:cs typeface="Arial" panose="020B0604020202020204" pitchFamily="34" charset="0"/>
            </a:endParaRPr>
          </a:p>
          <a:p>
            <a:pPr lvl="0">
              <a:tabLst>
                <a:tab pos="895350" algn="l"/>
              </a:tabLst>
            </a:pPr>
            <a:r>
              <a:rPr lang="nl-NL" sz="2800" dirty="0">
                <a:effectLst/>
                <a:latin typeface="Arial" panose="020B0604020202020204" pitchFamily="34" charset="0"/>
                <a:ea typeface="Times New Roman" panose="02020603050405020304" pitchFamily="18" charset="0"/>
                <a:cs typeface="Arial" panose="020B0604020202020204" pitchFamily="34" charset="0"/>
              </a:rPr>
              <a:t>2.Teken de verzameling van alle punten die op 2cm en meer liggen vanaf het middelpunt (blauw)</a:t>
            </a:r>
          </a:p>
          <a:p>
            <a:pPr lvl="0">
              <a:tabLst>
                <a:tab pos="895350" algn="l"/>
              </a:tabLst>
            </a:pPr>
            <a:endParaRPr lang="nl-NL" sz="2800" dirty="0">
              <a:effectLst/>
              <a:latin typeface="Arial" panose="020B0604020202020204" pitchFamily="34" charset="0"/>
              <a:ea typeface="Times New Roman" panose="02020603050405020304" pitchFamily="18" charset="0"/>
              <a:cs typeface="Arial" panose="020B0604020202020204" pitchFamily="34" charset="0"/>
            </a:endParaRPr>
          </a:p>
          <a:p>
            <a:pPr lvl="0">
              <a:tabLst>
                <a:tab pos="895350" algn="l"/>
              </a:tabLst>
            </a:pPr>
            <a:r>
              <a:rPr lang="nl-NL" sz="2800" dirty="0">
                <a:latin typeface="Arial" panose="020B0604020202020204" pitchFamily="34" charset="0"/>
                <a:ea typeface="Times New Roman" panose="02020603050405020304" pitchFamily="18" charset="0"/>
                <a:cs typeface="Arial" panose="020B0604020202020204" pitchFamily="34" charset="0"/>
              </a:rPr>
              <a:t>3. </a:t>
            </a:r>
            <a:r>
              <a:rPr lang="nl-NL" sz="2800" dirty="0">
                <a:effectLst/>
                <a:latin typeface="Arial" panose="020B0604020202020204" pitchFamily="34" charset="0"/>
                <a:ea typeface="Times New Roman" panose="02020603050405020304" pitchFamily="18" charset="0"/>
                <a:cs typeface="Arial" panose="020B0604020202020204" pitchFamily="34" charset="0"/>
              </a:rPr>
              <a:t>Geef met een aanwijspijl aan welk gebied binnen beide verzamelingen ligt en schrijf er bij: “doorsnede” = symbool ∩</a:t>
            </a:r>
          </a:p>
          <a:p>
            <a:pPr lvl="0">
              <a:tabLst>
                <a:tab pos="895350" algn="l"/>
              </a:tabLst>
            </a:pPr>
            <a:r>
              <a:rPr lang="nl-NL" sz="2800" dirty="0">
                <a:latin typeface="Arial" panose="020B0604020202020204" pitchFamily="34" charset="0"/>
                <a:ea typeface="Times New Roman" panose="02020603050405020304" pitchFamily="18" charset="0"/>
                <a:cs typeface="Arial" panose="020B0604020202020204" pitchFamily="34" charset="0"/>
              </a:rPr>
              <a:t>Als het goed is, wordt dat gebied vanzelf groen!</a:t>
            </a:r>
            <a:endParaRPr lang="nl-NL" sz="2800" dirty="0">
              <a:effectLst/>
              <a:latin typeface="Arial" panose="020B0604020202020204" pitchFamily="34" charset="0"/>
              <a:ea typeface="Times New Roman" panose="02020603050405020304" pitchFamily="18" charset="0"/>
              <a:cs typeface="Arial" panose="020B0604020202020204" pitchFamily="34" charset="0"/>
            </a:endParaRPr>
          </a:p>
          <a:p>
            <a:pPr lvl="0">
              <a:tabLst>
                <a:tab pos="895350" algn="l"/>
              </a:tabLst>
            </a:pPr>
            <a:endParaRPr lang="nl-NL" sz="2800" dirty="0">
              <a:latin typeface="Arial" panose="020B0604020202020204" pitchFamily="34" charset="0"/>
              <a:ea typeface="Times New Roman" panose="02020603050405020304" pitchFamily="18" charset="0"/>
              <a:cs typeface="Arial" panose="020B0604020202020204" pitchFamily="34" charset="0"/>
            </a:endParaRPr>
          </a:p>
          <a:p>
            <a:pPr lvl="0">
              <a:tabLst>
                <a:tab pos="895350" algn="l"/>
              </a:tabLst>
            </a:pPr>
            <a:r>
              <a:rPr lang="nl-NL" sz="2800" dirty="0">
                <a:effectLst/>
                <a:latin typeface="Arial" panose="020B0604020202020204" pitchFamily="34" charset="0"/>
                <a:ea typeface="Times New Roman" panose="02020603050405020304" pitchFamily="18" charset="0"/>
                <a:cs typeface="Arial" panose="020B0604020202020204" pitchFamily="34" charset="0"/>
              </a:rPr>
              <a:t>4.</a:t>
            </a:r>
            <a:r>
              <a:rPr lang="nl-NL" sz="2800" dirty="0">
                <a:effectLst/>
                <a:latin typeface="Arial" panose="020B0604020202020204" pitchFamily="34" charset="0"/>
                <a:ea typeface="Times New Roman" panose="02020603050405020304" pitchFamily="18" charset="0"/>
              </a:rPr>
              <a:t>Geef de formules van beide verzamelingen.</a:t>
            </a:r>
            <a:endParaRPr lang="nl-NL"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938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C7476CC-831B-43CE-8FD5-637EAB2CF5BA}"/>
              </a:ext>
            </a:extLst>
          </p:cNvPr>
          <p:cNvPicPr>
            <a:picLocks noChangeAspect="1"/>
          </p:cNvPicPr>
          <p:nvPr/>
        </p:nvPicPr>
        <p:blipFill>
          <a:blip r:embed="rId2"/>
          <a:stretch>
            <a:fillRect/>
          </a:stretch>
        </p:blipFill>
        <p:spPr>
          <a:xfrm>
            <a:off x="23812" y="116132"/>
            <a:ext cx="12144375" cy="5781675"/>
          </a:xfrm>
          <a:prstGeom prst="rect">
            <a:avLst/>
          </a:prstGeom>
        </p:spPr>
      </p:pic>
    </p:spTree>
    <p:extLst>
      <p:ext uri="{BB962C8B-B14F-4D97-AF65-F5344CB8AC3E}">
        <p14:creationId xmlns:p14="http://schemas.microsoft.com/office/powerpoint/2010/main" val="189058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C7476CC-831B-43CE-8FD5-637EAB2CF5BA}"/>
              </a:ext>
            </a:extLst>
          </p:cNvPr>
          <p:cNvPicPr>
            <a:picLocks noChangeAspect="1"/>
          </p:cNvPicPr>
          <p:nvPr/>
        </p:nvPicPr>
        <p:blipFill>
          <a:blip r:embed="rId2"/>
          <a:stretch>
            <a:fillRect/>
          </a:stretch>
        </p:blipFill>
        <p:spPr>
          <a:xfrm>
            <a:off x="23812" y="116132"/>
            <a:ext cx="12144375" cy="5781675"/>
          </a:xfrm>
          <a:prstGeom prst="rect">
            <a:avLst/>
          </a:prstGeom>
        </p:spPr>
      </p:pic>
      <p:sp>
        <p:nvSpPr>
          <p:cNvPr id="2" name="Tekstvak 1">
            <a:extLst>
              <a:ext uri="{FF2B5EF4-FFF2-40B4-BE49-F238E27FC236}">
                <a16:creationId xmlns:a16="http://schemas.microsoft.com/office/drawing/2014/main" id="{7DDAC276-98F5-41F8-9963-A5F2F3BFB25B}"/>
              </a:ext>
            </a:extLst>
          </p:cNvPr>
          <p:cNvSpPr txBox="1"/>
          <p:nvPr/>
        </p:nvSpPr>
        <p:spPr>
          <a:xfrm>
            <a:off x="363416" y="4990555"/>
            <a:ext cx="10023230" cy="2308324"/>
          </a:xfrm>
          <a:prstGeom prst="rect">
            <a:avLst/>
          </a:prstGeom>
          <a:noFill/>
        </p:spPr>
        <p:txBody>
          <a:bodyPr wrap="square" rtlCol="0">
            <a:spAutoFit/>
          </a:bodyPr>
          <a:lstStyle/>
          <a:p>
            <a:r>
              <a:rPr lang="fr-FR" sz="3600" b="1" dirty="0"/>
              <a:t>V</a:t>
            </a:r>
            <a:r>
              <a:rPr lang="fr-FR" sz="2800" b="1" dirty="0"/>
              <a:t>1</a:t>
            </a:r>
            <a:r>
              <a:rPr lang="fr-FR" sz="3600" b="1" dirty="0"/>
              <a:t>={ P │d (P,M) ≤ 3cm  }   (=</a:t>
            </a:r>
            <a:r>
              <a:rPr lang="fr-FR" sz="3600" b="1" dirty="0" err="1"/>
              <a:t>geel</a:t>
            </a:r>
            <a:r>
              <a:rPr lang="fr-FR" sz="3600" b="1" dirty="0"/>
              <a:t>)</a:t>
            </a:r>
            <a:endParaRPr lang="nl-NL" sz="3600" dirty="0"/>
          </a:p>
          <a:p>
            <a:r>
              <a:rPr lang="fr-FR" sz="3600" b="1" dirty="0"/>
              <a:t> </a:t>
            </a:r>
            <a:endParaRPr lang="nl-NL" sz="3600" dirty="0"/>
          </a:p>
          <a:p>
            <a:r>
              <a:rPr lang="fr-FR" sz="3600" b="1" dirty="0"/>
              <a:t>V</a:t>
            </a:r>
            <a:r>
              <a:rPr lang="fr-FR" sz="2800" b="1" dirty="0"/>
              <a:t>2</a:t>
            </a:r>
            <a:r>
              <a:rPr lang="fr-FR" sz="3600" b="1" dirty="0"/>
              <a:t>={ P │d (P,M) ≥ 2cm  } (=BLAUW)</a:t>
            </a:r>
            <a:endParaRPr lang="nl-NL" sz="3600" b="1" dirty="0"/>
          </a:p>
          <a:p>
            <a:r>
              <a:rPr lang="fr-FR" sz="3600" b="1" dirty="0"/>
              <a:t> </a:t>
            </a:r>
            <a:endParaRPr lang="nl-NL" sz="3600" dirty="0"/>
          </a:p>
        </p:txBody>
      </p:sp>
    </p:spTree>
    <p:extLst>
      <p:ext uri="{BB962C8B-B14F-4D97-AF65-F5344CB8AC3E}">
        <p14:creationId xmlns:p14="http://schemas.microsoft.com/office/powerpoint/2010/main" val="265021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9E29EC2-2195-4F32-85AB-763A724F1558}"/>
              </a:ext>
            </a:extLst>
          </p:cNvPr>
          <p:cNvSpPr txBox="1"/>
          <p:nvPr/>
        </p:nvSpPr>
        <p:spPr>
          <a:xfrm>
            <a:off x="793586" y="474201"/>
            <a:ext cx="9306560" cy="1200329"/>
          </a:xfrm>
          <a:prstGeom prst="rect">
            <a:avLst/>
          </a:prstGeom>
          <a:noFill/>
        </p:spPr>
        <p:txBody>
          <a:bodyPr wrap="square" rtlCol="0">
            <a:spAutoFit/>
          </a:bodyPr>
          <a:lstStyle/>
          <a:p>
            <a:pPr algn="ctr"/>
            <a:r>
              <a:rPr lang="nl-NL" sz="3600" b="1" dirty="0"/>
              <a:t>Lezen van gecodeerde verzameling formules:</a:t>
            </a:r>
          </a:p>
          <a:p>
            <a:pPr algn="ctr"/>
            <a:r>
              <a:rPr lang="nl-NL" sz="3600" b="1" dirty="0"/>
              <a:t>Bijv. met de klas hardop reciteren</a:t>
            </a:r>
          </a:p>
        </p:txBody>
      </p:sp>
      <p:sp>
        <p:nvSpPr>
          <p:cNvPr id="3" name="Tekstvak 2">
            <a:extLst>
              <a:ext uri="{FF2B5EF4-FFF2-40B4-BE49-F238E27FC236}">
                <a16:creationId xmlns:a16="http://schemas.microsoft.com/office/drawing/2014/main" id="{E39B0287-36B5-4910-A314-59D45886F2F3}"/>
              </a:ext>
            </a:extLst>
          </p:cNvPr>
          <p:cNvSpPr txBox="1"/>
          <p:nvPr/>
        </p:nvSpPr>
        <p:spPr>
          <a:xfrm>
            <a:off x="375699" y="1639530"/>
            <a:ext cx="10511624" cy="1478942"/>
          </a:xfrm>
          <a:prstGeom prst="rect">
            <a:avLst/>
          </a:prstGeom>
          <a:noFill/>
        </p:spPr>
        <p:txBody>
          <a:bodyPr wrap="square" rtlCol="0">
            <a:spAutoFit/>
          </a:bodyPr>
          <a:lstStyle/>
          <a:p>
            <a:endParaRPr lang="nl-NL" dirty="0"/>
          </a:p>
        </p:txBody>
      </p:sp>
      <p:sp>
        <p:nvSpPr>
          <p:cNvPr id="4" name="Tekstvak 3">
            <a:extLst>
              <a:ext uri="{FF2B5EF4-FFF2-40B4-BE49-F238E27FC236}">
                <a16:creationId xmlns:a16="http://schemas.microsoft.com/office/drawing/2014/main" id="{03BFAB1C-9CA4-4574-BF7C-05C0A8BE7265}"/>
              </a:ext>
            </a:extLst>
          </p:cNvPr>
          <p:cNvSpPr txBox="1"/>
          <p:nvPr/>
        </p:nvSpPr>
        <p:spPr>
          <a:xfrm>
            <a:off x="895185" y="1639530"/>
            <a:ext cx="9992138" cy="7078861"/>
          </a:xfrm>
          <a:prstGeom prst="rect">
            <a:avLst/>
          </a:prstGeom>
          <a:noFill/>
        </p:spPr>
        <p:txBody>
          <a:bodyPr wrap="square" rtlCol="0">
            <a:spAutoFit/>
          </a:bodyPr>
          <a:lstStyle/>
          <a:p>
            <a:r>
              <a:rPr lang="fr-FR" sz="2000" b="1" dirty="0" err="1"/>
              <a:t>Opgave</a:t>
            </a:r>
            <a:r>
              <a:rPr lang="fr-FR" sz="2000" b="1" dirty="0"/>
              <a:t> 1</a:t>
            </a:r>
          </a:p>
          <a:p>
            <a:endParaRPr lang="fr-FR" sz="2000" b="1" dirty="0"/>
          </a:p>
          <a:p>
            <a:r>
              <a:rPr lang="fr-FR" sz="2000" b="1" dirty="0"/>
              <a:t>V1 = {</a:t>
            </a:r>
            <a:r>
              <a:rPr lang="fr-FR" sz="2000" b="1" dirty="0" err="1"/>
              <a:t>alle</a:t>
            </a:r>
            <a:r>
              <a:rPr lang="fr-FR" sz="2000" b="1" dirty="0"/>
              <a:t> </a:t>
            </a:r>
            <a:r>
              <a:rPr lang="fr-FR" sz="2000" b="1" dirty="0" err="1"/>
              <a:t>P│d</a:t>
            </a:r>
            <a:r>
              <a:rPr lang="fr-FR" sz="2000" b="1" dirty="0"/>
              <a:t>(P,M) &gt;3cm           		(</a:t>
            </a:r>
            <a:r>
              <a:rPr lang="fr-FR" sz="2000" b="1" dirty="0" err="1"/>
              <a:t>rood</a:t>
            </a:r>
            <a:r>
              <a:rPr lang="fr-FR" sz="2000" b="1" dirty="0"/>
              <a:t>)</a:t>
            </a:r>
            <a:endParaRPr lang="nl-NL" sz="2000" b="1" dirty="0"/>
          </a:p>
          <a:p>
            <a:r>
              <a:rPr lang="fr-FR" sz="2000" dirty="0"/>
              <a:t> </a:t>
            </a:r>
            <a:endParaRPr lang="nl-NL" sz="2000" dirty="0"/>
          </a:p>
          <a:p>
            <a:r>
              <a:rPr lang="fr-FR" sz="2000" b="1" dirty="0"/>
              <a:t>V2 = {</a:t>
            </a:r>
            <a:r>
              <a:rPr lang="fr-FR" sz="2000" b="1" dirty="0" err="1"/>
              <a:t>alle</a:t>
            </a:r>
            <a:r>
              <a:rPr lang="fr-FR" sz="2000" b="1" dirty="0"/>
              <a:t> </a:t>
            </a:r>
            <a:r>
              <a:rPr lang="fr-FR" sz="2000" b="1" dirty="0" err="1"/>
              <a:t>P│d</a:t>
            </a:r>
            <a:r>
              <a:rPr lang="fr-FR" sz="2000" b="1" dirty="0"/>
              <a:t>(P,M) &lt; 4cm	  		(</a:t>
            </a:r>
            <a:r>
              <a:rPr lang="fr-FR" sz="2000" b="1" dirty="0" err="1"/>
              <a:t>blauw</a:t>
            </a:r>
            <a:r>
              <a:rPr lang="fr-FR" sz="2000" b="1" dirty="0"/>
              <a:t>)</a:t>
            </a:r>
          </a:p>
          <a:p>
            <a:endParaRPr lang="fr-FR" b="1" dirty="0"/>
          </a:p>
          <a:p>
            <a:r>
              <a:rPr lang="fr-FR" sz="2000" b="1" dirty="0" err="1"/>
              <a:t>Opgave</a:t>
            </a:r>
            <a:r>
              <a:rPr lang="fr-FR" sz="2000" b="1" dirty="0"/>
              <a:t> 2</a:t>
            </a:r>
          </a:p>
          <a:p>
            <a:endParaRPr lang="fr-FR" b="1" dirty="0"/>
          </a:p>
          <a:p>
            <a:r>
              <a:rPr lang="fr-FR" sz="2000" b="1" dirty="0"/>
              <a:t>V1 = {</a:t>
            </a:r>
            <a:r>
              <a:rPr lang="fr-FR" sz="2000" b="1" dirty="0" err="1"/>
              <a:t>alle</a:t>
            </a:r>
            <a:r>
              <a:rPr lang="fr-FR" sz="2000" b="1" dirty="0"/>
              <a:t> </a:t>
            </a:r>
            <a:r>
              <a:rPr lang="fr-FR" sz="2000" b="1" dirty="0" err="1"/>
              <a:t>P│d</a:t>
            </a:r>
            <a:r>
              <a:rPr lang="fr-FR" sz="2000" b="1" dirty="0"/>
              <a:t>(P,M) &gt;3cm</a:t>
            </a:r>
            <a:endParaRPr lang="nl-NL" sz="2000" dirty="0"/>
          </a:p>
          <a:p>
            <a:r>
              <a:rPr lang="fr-FR" sz="2000" b="1" dirty="0"/>
              <a:t> </a:t>
            </a:r>
            <a:endParaRPr lang="nl-NL" sz="2000" dirty="0"/>
          </a:p>
          <a:p>
            <a:r>
              <a:rPr lang="fr-FR" sz="2000" b="1" dirty="0"/>
              <a:t>V2 = {</a:t>
            </a:r>
            <a:r>
              <a:rPr lang="fr-FR" sz="2000" b="1" dirty="0" err="1"/>
              <a:t>alle</a:t>
            </a:r>
            <a:r>
              <a:rPr lang="fr-FR" sz="2000" b="1" dirty="0"/>
              <a:t> </a:t>
            </a:r>
            <a:r>
              <a:rPr lang="fr-FR" sz="2000" b="1" dirty="0" err="1"/>
              <a:t>P│d</a:t>
            </a:r>
            <a:r>
              <a:rPr lang="fr-FR" sz="2000" b="1" dirty="0"/>
              <a:t>(M,M)&lt;2cm</a:t>
            </a:r>
            <a:endParaRPr lang="nl-NL" sz="2000" dirty="0"/>
          </a:p>
          <a:p>
            <a:endParaRPr lang="fr-FR" b="1" dirty="0"/>
          </a:p>
          <a:p>
            <a:r>
              <a:rPr lang="fr-FR" sz="2000" b="1" dirty="0" err="1"/>
              <a:t>Opgave</a:t>
            </a:r>
            <a:r>
              <a:rPr lang="fr-FR" sz="2000" b="1" dirty="0"/>
              <a:t> 3</a:t>
            </a:r>
          </a:p>
          <a:p>
            <a:endParaRPr lang="fr-FR" b="1" dirty="0"/>
          </a:p>
          <a:p>
            <a:r>
              <a:rPr lang="fr-FR" sz="2000" b="1" dirty="0"/>
              <a:t>V1 = {</a:t>
            </a:r>
            <a:r>
              <a:rPr lang="fr-FR" sz="2000" b="1" dirty="0" err="1"/>
              <a:t>alle</a:t>
            </a:r>
            <a:r>
              <a:rPr lang="fr-FR" sz="2000" b="1" dirty="0"/>
              <a:t> P │d (P,M) ≤ 3cm     			(=</a:t>
            </a:r>
            <a:r>
              <a:rPr lang="fr-FR" sz="2000" b="1" dirty="0" err="1"/>
              <a:t>geel</a:t>
            </a:r>
            <a:r>
              <a:rPr lang="fr-FR" sz="2000" b="1" dirty="0"/>
              <a:t>)</a:t>
            </a:r>
            <a:endParaRPr lang="nl-NL" sz="2000" dirty="0"/>
          </a:p>
          <a:p>
            <a:r>
              <a:rPr lang="fr-FR" sz="2000" b="1" dirty="0"/>
              <a:t> </a:t>
            </a:r>
            <a:endParaRPr lang="nl-NL" sz="2000" dirty="0"/>
          </a:p>
          <a:p>
            <a:r>
              <a:rPr lang="fr-FR" sz="2000" b="1" dirty="0"/>
              <a:t>V2 = {</a:t>
            </a:r>
            <a:r>
              <a:rPr lang="fr-FR" sz="2000" b="1" dirty="0" err="1"/>
              <a:t>alle</a:t>
            </a:r>
            <a:r>
              <a:rPr lang="fr-FR" sz="2000" b="1" dirty="0"/>
              <a:t> P │d (P,M) ≥ 2cm   			(=</a:t>
            </a:r>
            <a:r>
              <a:rPr lang="fr-FR" sz="2000" b="1" dirty="0" err="1"/>
              <a:t>Blauw</a:t>
            </a:r>
            <a:r>
              <a:rPr lang="fr-FR" sz="2000" b="1" dirty="0"/>
              <a:t>)</a:t>
            </a:r>
            <a:endParaRPr lang="nl-NL" sz="2000" b="1" dirty="0"/>
          </a:p>
          <a:p>
            <a:r>
              <a:rPr lang="fr-FR" b="1" dirty="0"/>
              <a:t> </a:t>
            </a:r>
            <a:endParaRPr lang="nl-NL" dirty="0"/>
          </a:p>
          <a:p>
            <a:endParaRPr lang="fr-FR" b="1" dirty="0"/>
          </a:p>
          <a:p>
            <a:endParaRPr lang="fr-FR" b="1" dirty="0"/>
          </a:p>
          <a:p>
            <a:endParaRPr lang="fr-FR" b="1" dirty="0"/>
          </a:p>
          <a:p>
            <a:endParaRPr lang="fr-FR" b="1" dirty="0"/>
          </a:p>
          <a:p>
            <a:endParaRPr lang="nl-NL" b="1" dirty="0"/>
          </a:p>
        </p:txBody>
      </p:sp>
    </p:spTree>
    <p:extLst>
      <p:ext uri="{BB962C8B-B14F-4D97-AF65-F5344CB8AC3E}">
        <p14:creationId xmlns:p14="http://schemas.microsoft.com/office/powerpoint/2010/main" val="227803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356BC33-A2C1-4063-8B39-D5807D71F76D}"/>
              </a:ext>
            </a:extLst>
          </p:cNvPr>
          <p:cNvSpPr txBox="1"/>
          <p:nvPr/>
        </p:nvSpPr>
        <p:spPr>
          <a:xfrm>
            <a:off x="3275635" y="1261641"/>
            <a:ext cx="4525701" cy="1446550"/>
          </a:xfrm>
          <a:prstGeom prst="rect">
            <a:avLst/>
          </a:prstGeom>
          <a:noFill/>
        </p:spPr>
        <p:txBody>
          <a:bodyPr wrap="square" rtlCol="0">
            <a:spAutoFit/>
          </a:bodyPr>
          <a:lstStyle/>
          <a:p>
            <a:pPr algn="ctr"/>
            <a:r>
              <a:rPr lang="nl-NL" sz="8800" b="1" dirty="0">
                <a:solidFill>
                  <a:srgbClr val="00B050"/>
                </a:solidFill>
              </a:rPr>
              <a:t>Dag 1</a:t>
            </a:r>
          </a:p>
        </p:txBody>
      </p:sp>
    </p:spTree>
    <p:extLst>
      <p:ext uri="{BB962C8B-B14F-4D97-AF65-F5344CB8AC3E}">
        <p14:creationId xmlns:p14="http://schemas.microsoft.com/office/powerpoint/2010/main" val="193438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0DFF88E-FEC9-4B3C-91B0-F8C4D68758CC}"/>
              </a:ext>
            </a:extLst>
          </p:cNvPr>
          <p:cNvSpPr txBox="1"/>
          <p:nvPr/>
        </p:nvSpPr>
        <p:spPr>
          <a:xfrm>
            <a:off x="690880" y="39092"/>
            <a:ext cx="9845040" cy="7694414"/>
          </a:xfrm>
          <a:prstGeom prst="rect">
            <a:avLst/>
          </a:prstGeom>
          <a:noFill/>
        </p:spPr>
        <p:txBody>
          <a:bodyPr wrap="square" rtlCol="0">
            <a:spAutoFit/>
          </a:bodyPr>
          <a:lstStyle/>
          <a:p>
            <a:r>
              <a:rPr lang="nl-NL" sz="2000" b="1" dirty="0"/>
              <a:t>Meetkundige figuren als puntverzameling </a:t>
            </a:r>
            <a:endParaRPr lang="nl-NL" sz="2000" dirty="0"/>
          </a:p>
          <a:p>
            <a:r>
              <a:rPr lang="nl-NL" sz="2000" b="1" dirty="0"/>
              <a:t>Opgave 4</a:t>
            </a:r>
            <a:endParaRPr lang="nl-NL" sz="2000" dirty="0"/>
          </a:p>
          <a:p>
            <a:r>
              <a:rPr lang="nl-NL" sz="2000" dirty="0"/>
              <a:t>Teken de verzameling V4 van alle punten P waarvoor geldt, dat hun afstand tot een vast punt M gelijk is “r”. </a:t>
            </a:r>
          </a:p>
          <a:p>
            <a:r>
              <a:rPr lang="nl-NL" sz="2000" dirty="0"/>
              <a:t>(r kan elk gewenst aantal cm zijn)</a:t>
            </a:r>
          </a:p>
          <a:p>
            <a:r>
              <a:rPr lang="nl-NL" sz="2000" dirty="0"/>
              <a:t>Schrijf ook de notatie op.</a:t>
            </a:r>
          </a:p>
          <a:p>
            <a:r>
              <a:rPr lang="nl-NL" sz="2000" dirty="0"/>
              <a:t> </a:t>
            </a:r>
          </a:p>
          <a:p>
            <a:r>
              <a:rPr lang="nl-NL" sz="2000" b="1" dirty="0"/>
              <a:t>Opgave 5</a:t>
            </a:r>
            <a:endParaRPr lang="nl-NL" sz="2000" dirty="0"/>
          </a:p>
          <a:p>
            <a:r>
              <a:rPr lang="nl-NL" sz="2000" dirty="0"/>
              <a:t>Teken de verzameling V5 van alle punten P waarvoor geldt. Dat hun afstand tot lijn “l” gelijk is aan d. </a:t>
            </a:r>
          </a:p>
          <a:p>
            <a:r>
              <a:rPr lang="nl-NL" sz="2000" dirty="0"/>
              <a:t>(d kan elk gewenst aantal cm zijn) </a:t>
            </a:r>
          </a:p>
          <a:p>
            <a:r>
              <a:rPr lang="nl-NL" sz="2000" dirty="0"/>
              <a:t>Schrijf ook de notatie op.</a:t>
            </a:r>
          </a:p>
          <a:p>
            <a:r>
              <a:rPr lang="nl-NL" sz="2000" dirty="0"/>
              <a:t> </a:t>
            </a:r>
          </a:p>
          <a:p>
            <a:r>
              <a:rPr lang="nl-NL" sz="2000" b="1" dirty="0"/>
              <a:t>Opgave 6</a:t>
            </a:r>
            <a:endParaRPr lang="nl-NL" sz="2000" dirty="0"/>
          </a:p>
          <a:p>
            <a:r>
              <a:rPr lang="nl-NL" sz="2000" dirty="0"/>
              <a:t>Teken de verzameling V6 van alle punten P, waarvoor geldt dat hun afstand tot twee punten A en B gelijk zijn .</a:t>
            </a:r>
          </a:p>
          <a:p>
            <a:r>
              <a:rPr lang="nl-NL" sz="2000" dirty="0"/>
              <a:t>Schrijf ook de notatie op.</a:t>
            </a:r>
          </a:p>
          <a:p>
            <a:r>
              <a:rPr lang="nl-NL" sz="2000" dirty="0"/>
              <a:t> </a:t>
            </a:r>
          </a:p>
          <a:p>
            <a:r>
              <a:rPr lang="nl-NL" sz="2000" b="1" dirty="0"/>
              <a:t>Opgave 7</a:t>
            </a:r>
            <a:endParaRPr lang="nl-NL" sz="2000" dirty="0"/>
          </a:p>
          <a:p>
            <a:r>
              <a:rPr lang="nl-NL" sz="2000" dirty="0"/>
              <a:t>Teken de verzameling V7 van alle punten P waarvoor geldt, dat hun afstand tot twee evenwijdige lijnen l1 en l2 gelijk zijn.</a:t>
            </a:r>
          </a:p>
          <a:p>
            <a:r>
              <a:rPr lang="nl-NL" sz="2000" dirty="0"/>
              <a:t>Schrijf ook de notatie op.</a:t>
            </a:r>
          </a:p>
          <a:p>
            <a:r>
              <a:rPr lang="nl-NL" dirty="0"/>
              <a:t> </a:t>
            </a:r>
          </a:p>
          <a:p>
            <a:r>
              <a:rPr lang="nl-NL" dirty="0"/>
              <a:t> </a:t>
            </a:r>
          </a:p>
          <a:p>
            <a:r>
              <a:rPr lang="nl-NL" dirty="0"/>
              <a:t> </a:t>
            </a:r>
          </a:p>
        </p:txBody>
      </p:sp>
    </p:spTree>
    <p:extLst>
      <p:ext uri="{BB962C8B-B14F-4D97-AF65-F5344CB8AC3E}">
        <p14:creationId xmlns:p14="http://schemas.microsoft.com/office/powerpoint/2010/main" val="362966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7B06E21-F95B-41C9-B9F9-67C85E0C65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84" y="0"/>
            <a:ext cx="7567161" cy="6858000"/>
          </a:xfrm>
          <a:prstGeom prst="rect">
            <a:avLst/>
          </a:prstGeom>
          <a:noFill/>
          <a:ln>
            <a:noFill/>
          </a:ln>
        </p:spPr>
      </p:pic>
      <p:sp>
        <p:nvSpPr>
          <p:cNvPr id="2" name="Tekstvak 1">
            <a:extLst>
              <a:ext uri="{FF2B5EF4-FFF2-40B4-BE49-F238E27FC236}">
                <a16:creationId xmlns:a16="http://schemas.microsoft.com/office/drawing/2014/main" id="{12B41DA4-77AC-495A-BE06-90A6781EBEA6}"/>
              </a:ext>
            </a:extLst>
          </p:cNvPr>
          <p:cNvSpPr txBox="1"/>
          <p:nvPr/>
        </p:nvSpPr>
        <p:spPr>
          <a:xfrm>
            <a:off x="460020" y="5930351"/>
            <a:ext cx="2418080" cy="400110"/>
          </a:xfrm>
          <a:prstGeom prst="rect">
            <a:avLst/>
          </a:prstGeom>
          <a:noFill/>
        </p:spPr>
        <p:txBody>
          <a:bodyPr wrap="square" rtlCol="0">
            <a:spAutoFit/>
          </a:bodyPr>
          <a:lstStyle/>
          <a:p>
            <a:r>
              <a:rPr lang="nl-NL" sz="2000" b="1" dirty="0"/>
              <a:t>Opgave 4</a:t>
            </a:r>
          </a:p>
        </p:txBody>
      </p:sp>
      <p:sp>
        <p:nvSpPr>
          <p:cNvPr id="3" name="Tekstvak 2">
            <a:extLst>
              <a:ext uri="{FF2B5EF4-FFF2-40B4-BE49-F238E27FC236}">
                <a16:creationId xmlns:a16="http://schemas.microsoft.com/office/drawing/2014/main" id="{713624B1-27CF-4E70-8E7A-C5772F16D0E9}"/>
              </a:ext>
            </a:extLst>
          </p:cNvPr>
          <p:cNvSpPr txBox="1"/>
          <p:nvPr/>
        </p:nvSpPr>
        <p:spPr>
          <a:xfrm>
            <a:off x="7666892" y="375138"/>
            <a:ext cx="4302370" cy="1384995"/>
          </a:xfrm>
          <a:prstGeom prst="rect">
            <a:avLst/>
          </a:prstGeom>
          <a:noFill/>
        </p:spPr>
        <p:txBody>
          <a:bodyPr wrap="square" rtlCol="0">
            <a:spAutoFit/>
          </a:bodyPr>
          <a:lstStyle/>
          <a:p>
            <a:r>
              <a:rPr lang="nl-NL" sz="2800" b="1" dirty="0"/>
              <a:t>Notatie van de formule:</a:t>
            </a:r>
          </a:p>
          <a:p>
            <a:endParaRPr lang="nl-NL" sz="2800" b="1" dirty="0"/>
          </a:p>
          <a:p>
            <a:r>
              <a:rPr lang="nl-NL" sz="2800" b="1" dirty="0"/>
              <a:t>V = {  P | d (P,M) = r }</a:t>
            </a:r>
          </a:p>
        </p:txBody>
      </p:sp>
    </p:spTree>
    <p:extLst>
      <p:ext uri="{BB962C8B-B14F-4D97-AF65-F5344CB8AC3E}">
        <p14:creationId xmlns:p14="http://schemas.microsoft.com/office/powerpoint/2010/main" val="541580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0A8B8E9-F3D8-4080-98E2-C01AC9EAC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3" y="216251"/>
            <a:ext cx="8264769" cy="534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5065E7EE-FD83-4E2C-A59E-85BE144D55DF}"/>
              </a:ext>
            </a:extLst>
          </p:cNvPr>
          <p:cNvSpPr txBox="1"/>
          <p:nvPr/>
        </p:nvSpPr>
        <p:spPr>
          <a:xfrm>
            <a:off x="293077" y="5849814"/>
            <a:ext cx="2427764" cy="400110"/>
          </a:xfrm>
          <a:prstGeom prst="rect">
            <a:avLst/>
          </a:prstGeom>
          <a:noFill/>
        </p:spPr>
        <p:txBody>
          <a:bodyPr wrap="square" rtlCol="0">
            <a:spAutoFit/>
          </a:bodyPr>
          <a:lstStyle/>
          <a:p>
            <a:r>
              <a:rPr lang="nl-NL" sz="2000" b="1" dirty="0"/>
              <a:t>Opgave 5</a:t>
            </a:r>
          </a:p>
        </p:txBody>
      </p:sp>
      <p:sp>
        <p:nvSpPr>
          <p:cNvPr id="3" name="Rechthoek 2">
            <a:extLst>
              <a:ext uri="{FF2B5EF4-FFF2-40B4-BE49-F238E27FC236}">
                <a16:creationId xmlns:a16="http://schemas.microsoft.com/office/drawing/2014/main" id="{5AEAB303-BC57-44D2-9960-5AA87FDBF9B3}"/>
              </a:ext>
            </a:extLst>
          </p:cNvPr>
          <p:cNvSpPr/>
          <p:nvPr/>
        </p:nvSpPr>
        <p:spPr>
          <a:xfrm>
            <a:off x="1852246" y="4690545"/>
            <a:ext cx="10046677" cy="2031325"/>
          </a:xfrm>
          <a:prstGeom prst="rect">
            <a:avLst/>
          </a:prstGeom>
        </p:spPr>
        <p:txBody>
          <a:bodyPr wrap="square">
            <a:spAutoFit/>
          </a:bodyPr>
          <a:lstStyle/>
          <a:p>
            <a:pPr>
              <a:spcAft>
                <a:spcPts val="0"/>
              </a:spcAft>
            </a:pPr>
            <a:r>
              <a:rPr lang="nl-NL" b="1" dirty="0">
                <a:latin typeface="Arial" panose="020B0604020202020204" pitchFamily="34" charset="0"/>
                <a:ea typeface="Times New Roman" panose="02020603050405020304" pitchFamily="18" charset="0"/>
                <a:cs typeface="Times New Roman" panose="02020603050405020304" pitchFamily="18" charset="0"/>
              </a:rPr>
              <a:t>Notatie in formule:</a:t>
            </a:r>
            <a:endParaRPr lang="nl-NL"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nl-NL" b="1" dirty="0">
                <a:latin typeface="Arial" panose="020B0604020202020204" pitchFamily="34" charset="0"/>
                <a:ea typeface="Times New Roman" panose="02020603050405020304" pitchFamily="18" charset="0"/>
                <a:cs typeface="Times New Roman" panose="02020603050405020304" pitchFamily="18" charset="0"/>
              </a:rPr>
              <a:t> </a:t>
            </a:r>
            <a:endParaRPr lang="nl-NL"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nl-NL" b="1" dirty="0">
                <a:latin typeface="Arial" panose="020B0604020202020204" pitchFamily="34" charset="0"/>
                <a:ea typeface="Times New Roman" panose="02020603050405020304" pitchFamily="18" charset="0"/>
                <a:cs typeface="Times New Roman" panose="02020603050405020304" pitchFamily="18" charset="0"/>
              </a:rPr>
              <a:t> V = { P |  d  (P, l)  = d  } </a:t>
            </a:r>
            <a:endParaRPr lang="nl-NL"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nl-NL" b="1" dirty="0">
                <a:latin typeface="Arial" panose="020B0604020202020204" pitchFamily="34" charset="0"/>
                <a:ea typeface="Times New Roman" panose="02020603050405020304" pitchFamily="18" charset="0"/>
                <a:cs typeface="Times New Roman" panose="02020603050405020304" pitchFamily="18" charset="0"/>
              </a:rPr>
              <a:t> </a:t>
            </a:r>
            <a:endParaRPr lang="nl-NL"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nl-NL" b="1" dirty="0">
                <a:latin typeface="Arial" panose="020B0604020202020204" pitchFamily="34" charset="0"/>
                <a:ea typeface="Times New Roman" panose="02020603050405020304" pitchFamily="18" charset="0"/>
                <a:cs typeface="Times New Roman" panose="02020603050405020304" pitchFamily="18" charset="0"/>
              </a:rPr>
              <a:t>Opmerking:</a:t>
            </a:r>
            <a:endParaRPr lang="nl-NL"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nl-NL" dirty="0">
                <a:latin typeface="Arial" panose="020B0604020202020204" pitchFamily="34" charset="0"/>
                <a:ea typeface="Times New Roman" panose="02020603050405020304" pitchFamily="18" charset="0"/>
                <a:cs typeface="Times New Roman" panose="02020603050405020304" pitchFamily="18" charset="0"/>
              </a:rPr>
              <a:t>Er is sprake van een lijn en niet van een lijnstuk. Dus eigenlijk is de lijn l oneindig lang. We tekenen er maar een klein stukje van</a:t>
            </a:r>
            <a:endParaRPr lang="nl-NL"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675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om_10">
            <a:extLst>
              <a:ext uri="{FF2B5EF4-FFF2-40B4-BE49-F238E27FC236}">
                <a16:creationId xmlns:a16="http://schemas.microsoft.com/office/drawing/2014/main" id="{8333A94C-9A20-4452-9F4D-0B7B65303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34917" cy="644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966863C7-BCBC-44A3-9A11-829E287B153F}"/>
              </a:ext>
            </a:extLst>
          </p:cNvPr>
          <p:cNvSpPr txBox="1"/>
          <p:nvPr/>
        </p:nvSpPr>
        <p:spPr>
          <a:xfrm>
            <a:off x="1351722" y="4721750"/>
            <a:ext cx="2499360" cy="400110"/>
          </a:xfrm>
          <a:prstGeom prst="rect">
            <a:avLst/>
          </a:prstGeom>
          <a:noFill/>
        </p:spPr>
        <p:txBody>
          <a:bodyPr wrap="square" rtlCol="0">
            <a:spAutoFit/>
          </a:bodyPr>
          <a:lstStyle/>
          <a:p>
            <a:r>
              <a:rPr lang="nl-NL" sz="2000" b="1"/>
              <a:t>Opgave 6</a:t>
            </a:r>
            <a:endParaRPr lang="nl-NL" sz="2000" b="1" dirty="0"/>
          </a:p>
        </p:txBody>
      </p:sp>
      <p:sp>
        <p:nvSpPr>
          <p:cNvPr id="3" name="Tekstvak 2">
            <a:extLst>
              <a:ext uri="{FF2B5EF4-FFF2-40B4-BE49-F238E27FC236}">
                <a16:creationId xmlns:a16="http://schemas.microsoft.com/office/drawing/2014/main" id="{B548B23F-31FB-47F1-ACA7-81BFD2A7FAF4}"/>
              </a:ext>
            </a:extLst>
          </p:cNvPr>
          <p:cNvSpPr txBox="1"/>
          <p:nvPr/>
        </p:nvSpPr>
        <p:spPr>
          <a:xfrm>
            <a:off x="6857999" y="5514311"/>
            <a:ext cx="4841631" cy="830997"/>
          </a:xfrm>
          <a:prstGeom prst="rect">
            <a:avLst/>
          </a:prstGeom>
          <a:noFill/>
        </p:spPr>
        <p:txBody>
          <a:bodyPr wrap="square" rtlCol="0">
            <a:spAutoFit/>
          </a:bodyPr>
          <a:lstStyle/>
          <a:p>
            <a:r>
              <a:rPr lang="nl-NL" sz="2400" b="1" dirty="0"/>
              <a:t>Formule van de </a:t>
            </a:r>
            <a:r>
              <a:rPr lang="nl-NL" sz="2400" b="1" dirty="0" err="1"/>
              <a:t>vezameling</a:t>
            </a:r>
            <a:r>
              <a:rPr lang="nl-NL" sz="2400" b="1" dirty="0"/>
              <a:t>:</a:t>
            </a:r>
          </a:p>
          <a:p>
            <a:r>
              <a:rPr lang="nl-NL" sz="2400" b="1" dirty="0"/>
              <a:t>V6 = { P | d (P,A) = d (P,B) } </a:t>
            </a:r>
            <a:endParaRPr lang="nl-NL" sz="2400" dirty="0"/>
          </a:p>
        </p:txBody>
      </p:sp>
    </p:spTree>
    <p:extLst>
      <p:ext uri="{BB962C8B-B14F-4D97-AF65-F5344CB8AC3E}">
        <p14:creationId xmlns:p14="http://schemas.microsoft.com/office/powerpoint/2010/main" val="4016486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40A849F-9F01-4CDB-BCFC-6ACDA0C4A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2" y="1062990"/>
            <a:ext cx="12046156" cy="443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6AF92FAE-C47D-43F3-A77A-CF368828D7DE}"/>
              </a:ext>
            </a:extLst>
          </p:cNvPr>
          <p:cNvSpPr txBox="1"/>
          <p:nvPr/>
        </p:nvSpPr>
        <p:spPr>
          <a:xfrm>
            <a:off x="373711" y="4707172"/>
            <a:ext cx="3021496" cy="584775"/>
          </a:xfrm>
          <a:prstGeom prst="rect">
            <a:avLst/>
          </a:prstGeom>
          <a:noFill/>
        </p:spPr>
        <p:txBody>
          <a:bodyPr wrap="square" rtlCol="0">
            <a:spAutoFit/>
          </a:bodyPr>
          <a:lstStyle/>
          <a:p>
            <a:r>
              <a:rPr lang="nl-NL" sz="3200" b="1" dirty="0"/>
              <a:t>Opgave 7</a:t>
            </a:r>
          </a:p>
        </p:txBody>
      </p:sp>
      <p:sp>
        <p:nvSpPr>
          <p:cNvPr id="2" name="Tekstvak 1">
            <a:extLst>
              <a:ext uri="{FF2B5EF4-FFF2-40B4-BE49-F238E27FC236}">
                <a16:creationId xmlns:a16="http://schemas.microsoft.com/office/drawing/2014/main" id="{5C26CEF9-8A7E-42D6-992C-6B7DDA536F75}"/>
              </a:ext>
            </a:extLst>
          </p:cNvPr>
          <p:cNvSpPr txBox="1"/>
          <p:nvPr/>
        </p:nvSpPr>
        <p:spPr>
          <a:xfrm>
            <a:off x="4431323" y="4900246"/>
            <a:ext cx="6611815" cy="1754326"/>
          </a:xfrm>
          <a:prstGeom prst="rect">
            <a:avLst/>
          </a:prstGeom>
          <a:noFill/>
        </p:spPr>
        <p:txBody>
          <a:bodyPr wrap="square" rtlCol="0">
            <a:spAutoFit/>
          </a:bodyPr>
          <a:lstStyle/>
          <a:p>
            <a:r>
              <a:rPr lang="nl-NL" sz="3600" b="1" dirty="0"/>
              <a:t>Notatie in formule:</a:t>
            </a:r>
            <a:endParaRPr lang="nl-NL" sz="3600" dirty="0"/>
          </a:p>
          <a:p>
            <a:r>
              <a:rPr lang="nl-NL" sz="3600" b="1" dirty="0"/>
              <a:t> </a:t>
            </a:r>
            <a:endParaRPr lang="nl-NL" sz="3600" dirty="0"/>
          </a:p>
          <a:p>
            <a:r>
              <a:rPr lang="nl-NL" sz="3600" b="1" dirty="0"/>
              <a:t>V</a:t>
            </a:r>
            <a:r>
              <a:rPr lang="nl-NL" sz="2400" b="1" dirty="0"/>
              <a:t>7</a:t>
            </a:r>
            <a:r>
              <a:rPr lang="nl-NL" sz="3600" b="1" dirty="0"/>
              <a:t> = { P | d (l</a:t>
            </a:r>
            <a:r>
              <a:rPr lang="nl-NL" sz="2400" b="1" dirty="0"/>
              <a:t>1</a:t>
            </a:r>
            <a:r>
              <a:rPr lang="nl-NL" sz="3600" b="1" dirty="0"/>
              <a:t> , V</a:t>
            </a:r>
            <a:r>
              <a:rPr lang="nl-NL" sz="2400" b="1" dirty="0"/>
              <a:t>7</a:t>
            </a:r>
            <a:r>
              <a:rPr lang="nl-NL" sz="3600" b="1" dirty="0"/>
              <a:t>) = d (l</a:t>
            </a:r>
            <a:r>
              <a:rPr lang="nl-NL" sz="2400" b="1" dirty="0"/>
              <a:t>2</a:t>
            </a:r>
            <a:r>
              <a:rPr lang="nl-NL" sz="3600" b="1" dirty="0"/>
              <a:t> , V</a:t>
            </a:r>
            <a:r>
              <a:rPr lang="nl-NL" sz="2400" b="1" dirty="0"/>
              <a:t>7</a:t>
            </a:r>
            <a:r>
              <a:rPr lang="nl-NL" sz="3600" b="1" dirty="0"/>
              <a:t>)  }</a:t>
            </a:r>
            <a:endParaRPr lang="nl-NL" sz="3600" dirty="0"/>
          </a:p>
        </p:txBody>
      </p:sp>
    </p:spTree>
    <p:extLst>
      <p:ext uri="{BB962C8B-B14F-4D97-AF65-F5344CB8AC3E}">
        <p14:creationId xmlns:p14="http://schemas.microsoft.com/office/powerpoint/2010/main" val="742875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Afbeelding met tekst, kaart&#10;&#10;Automatisch gegenereerde beschrijving">
            <a:extLst>
              <a:ext uri="{FF2B5EF4-FFF2-40B4-BE49-F238E27FC236}">
                <a16:creationId xmlns:a16="http://schemas.microsoft.com/office/drawing/2014/main" id="{8E01094E-8B4B-4A87-9BD8-5160A52C2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51" b="2"/>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56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573B1DC-FC32-4561-9170-7512FDC01F80}"/>
              </a:ext>
            </a:extLst>
          </p:cNvPr>
          <p:cNvSpPr/>
          <p:nvPr/>
        </p:nvSpPr>
        <p:spPr>
          <a:xfrm>
            <a:off x="558800" y="612845"/>
            <a:ext cx="11409680" cy="6247864"/>
          </a:xfrm>
          <a:prstGeom prst="rect">
            <a:avLst/>
          </a:prstGeom>
        </p:spPr>
        <p:txBody>
          <a:bodyPr wrap="square">
            <a:spAutoFit/>
          </a:bodyPr>
          <a:lstStyle/>
          <a:p>
            <a:pPr algn="just">
              <a:spcAft>
                <a:spcPts val="0"/>
              </a:spcAft>
            </a:pPr>
            <a:r>
              <a:rPr lang="nl-NL" sz="2000" b="1" dirty="0">
                <a:latin typeface="Arial" panose="020B0604020202020204" pitchFamily="34" charset="0"/>
                <a:ea typeface="Times New Roman" panose="02020603050405020304" pitchFamily="18" charset="0"/>
                <a:cs typeface="Times New Roman" panose="02020603050405020304" pitchFamily="18" charset="0"/>
              </a:rPr>
              <a:t>Constructie van de parabool op ruitjespapier van 1cm:</a:t>
            </a:r>
            <a:endParaRPr lang="nl-NL" sz="2000" dirty="0">
              <a:latin typeface="Arial" panose="020B0604020202020204" pitchFamily="34" charset="0"/>
              <a:ea typeface="Times New Roman" panose="02020603050405020304" pitchFamily="18" charset="0"/>
              <a:cs typeface="Times New Roman" panose="02020603050405020304" pitchFamily="18" charset="0"/>
            </a:endParaRPr>
          </a:p>
          <a:p>
            <a:r>
              <a:rPr lang="nl-NL" sz="2000" b="1" dirty="0">
                <a:latin typeface="Arial" panose="020B0604020202020204" pitchFamily="34" charset="0"/>
                <a:ea typeface="Times New Roman" panose="02020603050405020304" pitchFamily="18" charset="0"/>
                <a:cs typeface="Times New Roman" panose="02020603050405020304" pitchFamily="18" charset="0"/>
              </a:rPr>
              <a:t> </a:t>
            </a:r>
            <a:r>
              <a:rPr lang="nl-NL" sz="2000" b="1" dirty="0">
                <a:effectLst/>
                <a:latin typeface="Arial" panose="020B0604020202020204" pitchFamily="34" charset="0"/>
                <a:ea typeface="Times New Roman" panose="02020603050405020304" pitchFamily="18" charset="0"/>
                <a:cs typeface="Times New Roman" panose="02020603050405020304" pitchFamily="18" charset="0"/>
              </a:rPr>
              <a:t>Hoe je de parabool kunt construeren:</a:t>
            </a:r>
            <a:endParaRPr lang="nl-NL"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Trek op 5 cm van de onderkant van je ruitjesblad een dikke horizontale lijn l. Die lijn stelt het muurtje voor op het schoolplein.</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Zoek op het oog het midden en zet op 3cm hoog een dik punt F. (Op het schoolplein was die afstand 3m. Leerling F stond daar.)</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Zet nu in het midden – dus op 1,5cm van lijn l èn op 1,5 cm van F het punt P. Daar ging leerling P - “Piet” – staan. </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(Piet stond even ver van F als van de muur. De anderen moesten dus ergens anders gaan staan).</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Trek nu met je passer zo veel mogelijk cirkels. Eerst met straal 1cm, dan straal 2 cm, 3cm en zo verder</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Zoek het punt op cirkel met straal 2cm dat ook 2cm van lijn l ligt en zet daar een dikke punt.</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Zoek het punt op cirkel met straal 3cm dat ook 3cm van lijn l ligt en zet daar een dikke punt.</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Doe hetzelfde met alle volgende cirkels en je ziet vanzelf de parabool ontstaan.</a:t>
            </a:r>
          </a:p>
          <a:p>
            <a:pPr marL="342900" lvl="0" indent="-342900">
              <a:buFont typeface="Symbol" panose="05050102010706020507" pitchFamily="18" charset="2"/>
              <a:buChar char=""/>
            </a:pPr>
            <a:r>
              <a:rPr lang="nl-NL" sz="2000" dirty="0">
                <a:effectLst/>
                <a:latin typeface="Arial" panose="020B0604020202020204" pitchFamily="34" charset="0"/>
                <a:ea typeface="Times New Roman" panose="02020603050405020304" pitchFamily="18" charset="0"/>
                <a:cs typeface="Times New Roman" panose="02020603050405020304" pitchFamily="18" charset="0"/>
              </a:rPr>
              <a:t>Kleur de vakjes in met kleurpotlood volgens het voorbeeld. Maar het wordt mooier als je de vakjes die hier niet zijn gekleurd, ook een kleurtje geeft. Kleur de vakjes zorgvuldig in en zorg steeds voor een scherpe punt. Elk vakje dat je gaat inkleuren bevindt zich tussen twee cirkels en tussen twee horizontale lijnen.</a:t>
            </a:r>
          </a:p>
          <a:p>
            <a:pPr algn="just"/>
            <a:r>
              <a:rPr lang="nl-NL" sz="2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nl-NL"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59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eddengoed, kleurrijk, stof&#10;&#10;Automatisch gegenereerde beschrijving">
            <a:extLst>
              <a:ext uri="{FF2B5EF4-FFF2-40B4-BE49-F238E27FC236}">
                <a16:creationId xmlns:a16="http://schemas.microsoft.com/office/drawing/2014/main" id="{707DC1B0-8FE1-4A30-A0DD-306A80DA0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1855" y="-871855"/>
            <a:ext cx="3926840" cy="5670550"/>
          </a:xfrm>
          <a:prstGeom prst="rect">
            <a:avLst/>
          </a:prstGeom>
        </p:spPr>
      </p:pic>
      <p:pic>
        <p:nvPicPr>
          <p:cNvPr id="3" name="Afbeelding 2" descr="Afbeelding met transport&#10;&#10;Automatisch gegenereerde beschrijving">
            <a:extLst>
              <a:ext uri="{FF2B5EF4-FFF2-40B4-BE49-F238E27FC236}">
                <a16:creationId xmlns:a16="http://schemas.microsoft.com/office/drawing/2014/main" id="{C1DFC48F-4D50-4634-AF2A-4025737F8499}"/>
              </a:ext>
            </a:extLst>
          </p:cNvPr>
          <p:cNvPicPr>
            <a:picLocks noChangeAspect="1"/>
          </p:cNvPicPr>
          <p:nvPr/>
        </p:nvPicPr>
        <p:blipFill rotWithShape="1">
          <a:blip r:embed="rId3">
            <a:extLst>
              <a:ext uri="{28A0092B-C50C-407E-A947-70E740481C1C}">
                <a14:useLocalDpi xmlns:a14="http://schemas.microsoft.com/office/drawing/2010/main" val="0"/>
              </a:ext>
            </a:extLst>
          </a:blip>
          <a:srcRect t="31702" r="-1" b="19893"/>
          <a:stretch/>
        </p:blipFill>
        <p:spPr>
          <a:xfrm>
            <a:off x="5766454" y="3554261"/>
            <a:ext cx="6312282" cy="3224329"/>
          </a:xfrm>
          <a:prstGeom prst="rect">
            <a:avLst/>
          </a:prstGeom>
        </p:spPr>
      </p:pic>
    </p:spTree>
    <p:extLst>
      <p:ext uri="{BB962C8B-B14F-4D97-AF65-F5344CB8AC3E}">
        <p14:creationId xmlns:p14="http://schemas.microsoft.com/office/powerpoint/2010/main" val="2522161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C56ACF3-B556-401F-8DF4-D3D77AD3E8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3679"/>
            <a:ext cx="11608312" cy="5366264"/>
          </a:xfrm>
          <a:prstGeom prst="rect">
            <a:avLst/>
          </a:prstGeom>
          <a:noFill/>
          <a:ln>
            <a:noFill/>
          </a:ln>
        </p:spPr>
      </p:pic>
      <p:sp>
        <p:nvSpPr>
          <p:cNvPr id="3" name="Tekstvak 2">
            <a:extLst>
              <a:ext uri="{FF2B5EF4-FFF2-40B4-BE49-F238E27FC236}">
                <a16:creationId xmlns:a16="http://schemas.microsoft.com/office/drawing/2014/main" id="{64C35FE5-E440-4902-BB58-AA769CE348FB}"/>
              </a:ext>
            </a:extLst>
          </p:cNvPr>
          <p:cNvSpPr txBox="1"/>
          <p:nvPr/>
        </p:nvSpPr>
        <p:spPr>
          <a:xfrm>
            <a:off x="808522" y="5972656"/>
            <a:ext cx="1838425" cy="461665"/>
          </a:xfrm>
          <a:prstGeom prst="rect">
            <a:avLst/>
          </a:prstGeom>
          <a:noFill/>
        </p:spPr>
        <p:txBody>
          <a:bodyPr wrap="square" rtlCol="0">
            <a:spAutoFit/>
          </a:bodyPr>
          <a:lstStyle/>
          <a:p>
            <a:r>
              <a:rPr lang="nl-NL" sz="2400" b="1" dirty="0"/>
              <a:t>Opgave 8</a:t>
            </a:r>
          </a:p>
        </p:txBody>
      </p:sp>
      <p:sp>
        <p:nvSpPr>
          <p:cNvPr id="4" name="Tekstvak 3">
            <a:extLst>
              <a:ext uri="{FF2B5EF4-FFF2-40B4-BE49-F238E27FC236}">
                <a16:creationId xmlns:a16="http://schemas.microsoft.com/office/drawing/2014/main" id="{16D1631A-5DD4-805E-D18C-B1CC7B1623CD}"/>
              </a:ext>
            </a:extLst>
          </p:cNvPr>
          <p:cNvSpPr txBox="1"/>
          <p:nvPr/>
        </p:nvSpPr>
        <p:spPr>
          <a:xfrm>
            <a:off x="2097156" y="526774"/>
            <a:ext cx="685800" cy="338554"/>
          </a:xfrm>
          <a:prstGeom prst="rect">
            <a:avLst/>
          </a:prstGeom>
          <a:noFill/>
        </p:spPr>
        <p:txBody>
          <a:bodyPr wrap="square" rtlCol="0">
            <a:spAutoFit/>
          </a:bodyPr>
          <a:lstStyle/>
          <a:p>
            <a:r>
              <a:rPr lang="nl-NL" sz="1600" dirty="0"/>
              <a:t>van</a:t>
            </a:r>
          </a:p>
        </p:txBody>
      </p:sp>
    </p:spTree>
    <p:extLst>
      <p:ext uri="{BB962C8B-B14F-4D97-AF65-F5344CB8AC3E}">
        <p14:creationId xmlns:p14="http://schemas.microsoft.com/office/powerpoint/2010/main" val="70220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kaart&#10;&#10;Automatisch gegenereerde beschrijving">
            <a:extLst>
              <a:ext uri="{FF2B5EF4-FFF2-40B4-BE49-F238E27FC236}">
                <a16:creationId xmlns:a16="http://schemas.microsoft.com/office/drawing/2014/main" id="{2B38568D-414E-4251-B6AD-E4FA7C63E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654" y="110855"/>
            <a:ext cx="9249877" cy="6636289"/>
          </a:xfrm>
          <a:prstGeom prst="rect">
            <a:avLst/>
          </a:prstGeom>
        </p:spPr>
      </p:pic>
      <p:sp>
        <p:nvSpPr>
          <p:cNvPr id="3" name="Tekstvak 2">
            <a:extLst>
              <a:ext uri="{FF2B5EF4-FFF2-40B4-BE49-F238E27FC236}">
                <a16:creationId xmlns:a16="http://schemas.microsoft.com/office/drawing/2014/main" id="{258236CC-2D18-4259-8F20-9B241EBDD7F0}"/>
              </a:ext>
            </a:extLst>
          </p:cNvPr>
          <p:cNvSpPr txBox="1"/>
          <p:nvPr/>
        </p:nvSpPr>
        <p:spPr>
          <a:xfrm>
            <a:off x="3561347" y="6189044"/>
            <a:ext cx="1453415" cy="461665"/>
          </a:xfrm>
          <a:prstGeom prst="rect">
            <a:avLst/>
          </a:prstGeom>
          <a:noFill/>
        </p:spPr>
        <p:txBody>
          <a:bodyPr wrap="square" rtlCol="0">
            <a:spAutoFit/>
          </a:bodyPr>
          <a:lstStyle/>
          <a:p>
            <a:r>
              <a:rPr lang="nl-NL" sz="2400" b="1" dirty="0"/>
              <a:t>Opgave 9</a:t>
            </a:r>
          </a:p>
        </p:txBody>
      </p:sp>
    </p:spTree>
    <p:extLst>
      <p:ext uri="{BB962C8B-B14F-4D97-AF65-F5344CB8AC3E}">
        <p14:creationId xmlns:p14="http://schemas.microsoft.com/office/powerpoint/2010/main" val="2072209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3D3391B-64EF-4894-8009-7BD7A9FEE2CB}"/>
              </a:ext>
            </a:extLst>
          </p:cNvPr>
          <p:cNvPicPr>
            <a:picLocks noChangeAspect="1"/>
          </p:cNvPicPr>
          <p:nvPr/>
        </p:nvPicPr>
        <p:blipFill>
          <a:blip r:embed="rId2"/>
          <a:stretch>
            <a:fillRect/>
          </a:stretch>
        </p:blipFill>
        <p:spPr>
          <a:xfrm>
            <a:off x="0" y="209862"/>
            <a:ext cx="12245566" cy="5962338"/>
          </a:xfrm>
          <a:prstGeom prst="rect">
            <a:avLst/>
          </a:prstGeom>
        </p:spPr>
      </p:pic>
    </p:spTree>
    <p:extLst>
      <p:ext uri="{BB962C8B-B14F-4D97-AF65-F5344CB8AC3E}">
        <p14:creationId xmlns:p14="http://schemas.microsoft.com/office/powerpoint/2010/main" val="1995641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68B239-45D3-4C8B-ABCD-CEB612651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35368" cy="662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1C1706F0-A8D3-4682-AEF7-A0A85EDE3BDE}"/>
              </a:ext>
            </a:extLst>
          </p:cNvPr>
          <p:cNvSpPr txBox="1"/>
          <p:nvPr/>
        </p:nvSpPr>
        <p:spPr>
          <a:xfrm>
            <a:off x="1617044" y="5216718"/>
            <a:ext cx="3580598" cy="461665"/>
          </a:xfrm>
          <a:prstGeom prst="rect">
            <a:avLst/>
          </a:prstGeom>
          <a:noFill/>
        </p:spPr>
        <p:txBody>
          <a:bodyPr wrap="square" rtlCol="0">
            <a:spAutoFit/>
          </a:bodyPr>
          <a:lstStyle/>
          <a:p>
            <a:r>
              <a:rPr lang="nl-NL" sz="2400" b="1" dirty="0"/>
              <a:t>Opgave 10</a:t>
            </a:r>
          </a:p>
        </p:txBody>
      </p:sp>
    </p:spTree>
    <p:extLst>
      <p:ext uri="{BB962C8B-B14F-4D97-AF65-F5344CB8AC3E}">
        <p14:creationId xmlns:p14="http://schemas.microsoft.com/office/powerpoint/2010/main" val="418513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ED367C8-2F51-43E0-AA09-0BB694DC01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942" y="223837"/>
            <a:ext cx="9137333" cy="6741521"/>
          </a:xfrm>
          <a:prstGeom prst="rect">
            <a:avLst/>
          </a:prstGeom>
          <a:noFill/>
          <a:ln>
            <a:noFill/>
          </a:ln>
        </p:spPr>
      </p:pic>
      <p:sp>
        <p:nvSpPr>
          <p:cNvPr id="3" name="Tekstvak 2">
            <a:extLst>
              <a:ext uri="{FF2B5EF4-FFF2-40B4-BE49-F238E27FC236}">
                <a16:creationId xmlns:a16="http://schemas.microsoft.com/office/drawing/2014/main" id="{00BE00AE-D33A-451B-9C38-F50CCAD212CD}"/>
              </a:ext>
            </a:extLst>
          </p:cNvPr>
          <p:cNvSpPr txBox="1"/>
          <p:nvPr/>
        </p:nvSpPr>
        <p:spPr>
          <a:xfrm>
            <a:off x="428625" y="933450"/>
            <a:ext cx="2343150" cy="461665"/>
          </a:xfrm>
          <a:prstGeom prst="rect">
            <a:avLst/>
          </a:prstGeom>
          <a:noFill/>
        </p:spPr>
        <p:txBody>
          <a:bodyPr wrap="square" rtlCol="0">
            <a:spAutoFit/>
          </a:bodyPr>
          <a:lstStyle/>
          <a:p>
            <a:r>
              <a:rPr lang="nl-NL" sz="2400" b="1" dirty="0"/>
              <a:t>Opgave 11</a:t>
            </a:r>
          </a:p>
        </p:txBody>
      </p:sp>
    </p:spTree>
    <p:extLst>
      <p:ext uri="{BB962C8B-B14F-4D97-AF65-F5344CB8AC3E}">
        <p14:creationId xmlns:p14="http://schemas.microsoft.com/office/powerpoint/2010/main" val="493282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676FB2E-B62D-44EF-B809-DB7F7C67B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0126" y="190048"/>
            <a:ext cx="7091747" cy="6745293"/>
          </a:xfrm>
          <a:prstGeom prst="rect">
            <a:avLst/>
          </a:prstGeom>
          <a:noFill/>
          <a:ln>
            <a:noFill/>
          </a:ln>
        </p:spPr>
      </p:pic>
      <p:sp>
        <p:nvSpPr>
          <p:cNvPr id="3" name="Tekstvak 2">
            <a:extLst>
              <a:ext uri="{FF2B5EF4-FFF2-40B4-BE49-F238E27FC236}">
                <a16:creationId xmlns:a16="http://schemas.microsoft.com/office/drawing/2014/main" id="{B2E58518-5F12-4CDF-9C13-0EE38EFB2533}"/>
              </a:ext>
            </a:extLst>
          </p:cNvPr>
          <p:cNvSpPr txBox="1"/>
          <p:nvPr/>
        </p:nvSpPr>
        <p:spPr>
          <a:xfrm>
            <a:off x="822258" y="1049254"/>
            <a:ext cx="2165684" cy="461665"/>
          </a:xfrm>
          <a:prstGeom prst="rect">
            <a:avLst/>
          </a:prstGeom>
          <a:noFill/>
        </p:spPr>
        <p:txBody>
          <a:bodyPr wrap="square" rtlCol="0">
            <a:spAutoFit/>
          </a:bodyPr>
          <a:lstStyle/>
          <a:p>
            <a:r>
              <a:rPr lang="nl-NL" sz="2400" b="1" dirty="0"/>
              <a:t>Opgave 12</a:t>
            </a:r>
          </a:p>
        </p:txBody>
      </p:sp>
    </p:spTree>
    <p:extLst>
      <p:ext uri="{BB962C8B-B14F-4D97-AF65-F5344CB8AC3E}">
        <p14:creationId xmlns:p14="http://schemas.microsoft.com/office/powerpoint/2010/main" val="42035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7725007-7F73-41C0-84B2-17ACA3DA35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080" y="227200"/>
            <a:ext cx="6987940" cy="6698273"/>
          </a:xfrm>
          <a:prstGeom prst="rect">
            <a:avLst/>
          </a:prstGeom>
          <a:noFill/>
          <a:ln>
            <a:noFill/>
          </a:ln>
        </p:spPr>
      </p:pic>
      <p:sp>
        <p:nvSpPr>
          <p:cNvPr id="4" name="Tekstvak 3">
            <a:extLst>
              <a:ext uri="{FF2B5EF4-FFF2-40B4-BE49-F238E27FC236}">
                <a16:creationId xmlns:a16="http://schemas.microsoft.com/office/drawing/2014/main" id="{F3C72A62-2FA7-466D-9FE0-896944F5AABE}"/>
              </a:ext>
            </a:extLst>
          </p:cNvPr>
          <p:cNvSpPr txBox="1"/>
          <p:nvPr/>
        </p:nvSpPr>
        <p:spPr>
          <a:xfrm>
            <a:off x="371192" y="1321806"/>
            <a:ext cx="1783533" cy="461665"/>
          </a:xfrm>
          <a:prstGeom prst="rect">
            <a:avLst/>
          </a:prstGeom>
          <a:noFill/>
        </p:spPr>
        <p:txBody>
          <a:bodyPr wrap="square" rtlCol="0">
            <a:spAutoFit/>
          </a:bodyPr>
          <a:lstStyle/>
          <a:p>
            <a:r>
              <a:rPr lang="nl-NL" sz="2400" b="1" dirty="0"/>
              <a:t>Opgave 13</a:t>
            </a:r>
          </a:p>
        </p:txBody>
      </p:sp>
    </p:spTree>
    <p:extLst>
      <p:ext uri="{BB962C8B-B14F-4D97-AF65-F5344CB8AC3E}">
        <p14:creationId xmlns:p14="http://schemas.microsoft.com/office/powerpoint/2010/main" val="1187783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diagram, kaart, tekening&#10;&#10;Automatisch gegenereerde beschrijving">
            <a:extLst>
              <a:ext uri="{FF2B5EF4-FFF2-40B4-BE49-F238E27FC236}">
                <a16:creationId xmlns:a16="http://schemas.microsoft.com/office/drawing/2014/main" id="{9CD3184B-3F01-F000-8E1B-0048416BF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875" y="0"/>
            <a:ext cx="9547466" cy="6858000"/>
          </a:xfrm>
          <a:prstGeom prst="rect">
            <a:avLst/>
          </a:prstGeom>
        </p:spPr>
      </p:pic>
      <p:sp>
        <p:nvSpPr>
          <p:cNvPr id="4" name="Tekstvak 3">
            <a:extLst>
              <a:ext uri="{FF2B5EF4-FFF2-40B4-BE49-F238E27FC236}">
                <a16:creationId xmlns:a16="http://schemas.microsoft.com/office/drawing/2014/main" id="{D52AE1C4-1783-E7EB-E40C-4C1656772BCC}"/>
              </a:ext>
            </a:extLst>
          </p:cNvPr>
          <p:cNvSpPr txBox="1"/>
          <p:nvPr/>
        </p:nvSpPr>
        <p:spPr>
          <a:xfrm>
            <a:off x="0" y="397401"/>
            <a:ext cx="3210339" cy="6370975"/>
          </a:xfrm>
          <a:prstGeom prst="rect">
            <a:avLst/>
          </a:prstGeom>
          <a:noFill/>
        </p:spPr>
        <p:txBody>
          <a:bodyPr wrap="square" rtlCol="0">
            <a:spAutoFit/>
          </a:bodyPr>
          <a:lstStyle/>
          <a:p>
            <a:r>
              <a:rPr lang="nl-NL" sz="2400" b="1" dirty="0"/>
              <a:t>De ellips construeren</a:t>
            </a:r>
          </a:p>
          <a:p>
            <a:endParaRPr lang="nl-NL" sz="2400" b="1" dirty="0"/>
          </a:p>
          <a:p>
            <a:r>
              <a:rPr lang="nl-NL" sz="2000" dirty="0"/>
              <a:t>Neem de afstand tussen de brandpunten F1 en F2 10cm</a:t>
            </a:r>
          </a:p>
          <a:p>
            <a:endParaRPr lang="nl-NL" sz="2000" dirty="0"/>
          </a:p>
          <a:p>
            <a:r>
              <a:rPr lang="nl-NL" sz="2000" dirty="0"/>
              <a:t>Maak minstens 11 cm cirkels aan beide kanten</a:t>
            </a:r>
          </a:p>
          <a:p>
            <a:endParaRPr lang="nl-NL" sz="2000" dirty="0"/>
          </a:p>
          <a:p>
            <a:r>
              <a:rPr lang="nl-NL" sz="2000" dirty="0"/>
              <a:t>Bepaal de snijpunten, zodat de som van de afstanden steeds 12 is, dus</a:t>
            </a:r>
          </a:p>
          <a:p>
            <a:endParaRPr lang="nl-NL" sz="2000" dirty="0"/>
          </a:p>
          <a:p>
            <a:r>
              <a:rPr lang="nl-NL" sz="2000" dirty="0"/>
              <a:t>1 en 11</a:t>
            </a:r>
          </a:p>
          <a:p>
            <a:r>
              <a:rPr lang="nl-NL" sz="2000" dirty="0"/>
              <a:t>2 en 10</a:t>
            </a:r>
          </a:p>
          <a:p>
            <a:r>
              <a:rPr lang="nl-NL" sz="2000" dirty="0"/>
              <a:t>3 en 9</a:t>
            </a:r>
          </a:p>
          <a:p>
            <a:r>
              <a:rPr lang="nl-NL" sz="2000" dirty="0"/>
              <a:t>4 en 8  enz. enz. enz.</a:t>
            </a:r>
          </a:p>
          <a:p>
            <a:r>
              <a:rPr lang="nl-NL" sz="2000" dirty="0"/>
              <a:t>Met inkleuren is slechts een begin gemaakt. Kleur naar eigen keuze in en maak er iets heel moois van!</a:t>
            </a:r>
          </a:p>
        </p:txBody>
      </p:sp>
      <p:sp>
        <p:nvSpPr>
          <p:cNvPr id="5" name="Tekstvak 4">
            <a:extLst>
              <a:ext uri="{FF2B5EF4-FFF2-40B4-BE49-F238E27FC236}">
                <a16:creationId xmlns:a16="http://schemas.microsoft.com/office/drawing/2014/main" id="{512CC008-A79D-8F2A-9A90-D651C6D4CA47}"/>
              </a:ext>
            </a:extLst>
          </p:cNvPr>
          <p:cNvSpPr txBox="1"/>
          <p:nvPr/>
        </p:nvSpPr>
        <p:spPr>
          <a:xfrm>
            <a:off x="3687417" y="3144942"/>
            <a:ext cx="586409" cy="369332"/>
          </a:xfrm>
          <a:prstGeom prst="rect">
            <a:avLst/>
          </a:prstGeom>
          <a:noFill/>
        </p:spPr>
        <p:txBody>
          <a:bodyPr wrap="square" rtlCol="0">
            <a:spAutoFit/>
          </a:bodyPr>
          <a:lstStyle/>
          <a:p>
            <a:r>
              <a:rPr lang="nl-NL" b="1" dirty="0"/>
              <a:t>F1</a:t>
            </a:r>
          </a:p>
        </p:txBody>
      </p:sp>
      <p:sp>
        <p:nvSpPr>
          <p:cNvPr id="6" name="Tekstvak 5">
            <a:extLst>
              <a:ext uri="{FF2B5EF4-FFF2-40B4-BE49-F238E27FC236}">
                <a16:creationId xmlns:a16="http://schemas.microsoft.com/office/drawing/2014/main" id="{E91E00A6-460C-86D3-2EF8-2F9D48BB93CB}"/>
              </a:ext>
            </a:extLst>
          </p:cNvPr>
          <p:cNvSpPr txBox="1"/>
          <p:nvPr/>
        </p:nvSpPr>
        <p:spPr>
          <a:xfrm>
            <a:off x="6955552" y="3079546"/>
            <a:ext cx="566531" cy="369332"/>
          </a:xfrm>
          <a:prstGeom prst="rect">
            <a:avLst/>
          </a:prstGeom>
          <a:noFill/>
        </p:spPr>
        <p:txBody>
          <a:bodyPr wrap="square" rtlCol="0">
            <a:spAutoFit/>
          </a:bodyPr>
          <a:lstStyle/>
          <a:p>
            <a:r>
              <a:rPr lang="nl-NL" b="1" dirty="0"/>
              <a:t>F2</a:t>
            </a:r>
          </a:p>
        </p:txBody>
      </p:sp>
    </p:spTree>
    <p:extLst>
      <p:ext uri="{BB962C8B-B14F-4D97-AF65-F5344CB8AC3E}">
        <p14:creationId xmlns:p14="http://schemas.microsoft.com/office/powerpoint/2010/main" val="4285120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443" y="1165408"/>
            <a:ext cx="5068460" cy="428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8115493" y="0"/>
            <a:ext cx="2000057" cy="646331"/>
          </a:xfrm>
          <a:prstGeom prst="rect">
            <a:avLst/>
          </a:prstGeom>
          <a:noFill/>
        </p:spPr>
        <p:txBody>
          <a:bodyPr wrap="square" rtlCol="0">
            <a:spAutoFit/>
          </a:bodyPr>
          <a:lstStyle/>
          <a:p>
            <a:r>
              <a:rPr lang="nl-NL" sz="3600" b="1" dirty="0">
                <a:solidFill>
                  <a:schemeClr val="bg1"/>
                </a:solidFill>
              </a:rPr>
              <a:t>De ellips</a:t>
            </a:r>
          </a:p>
        </p:txBody>
      </p:sp>
      <p:pic>
        <p:nvPicPr>
          <p:cNvPr id="3" name="Afbeelding 2">
            <a:extLst>
              <a:ext uri="{FF2B5EF4-FFF2-40B4-BE49-F238E27FC236}">
                <a16:creationId xmlns:a16="http://schemas.microsoft.com/office/drawing/2014/main" id="{4F64F830-E04C-5C72-3774-41CC952CE9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097" y="1165407"/>
            <a:ext cx="6300580" cy="4282355"/>
          </a:xfrm>
          <a:prstGeom prst="rect">
            <a:avLst/>
          </a:prstGeom>
          <a:noFill/>
          <a:ln>
            <a:noFill/>
          </a:ln>
        </p:spPr>
      </p:pic>
      <p:sp>
        <p:nvSpPr>
          <p:cNvPr id="4" name="Tekstvak 3">
            <a:extLst>
              <a:ext uri="{FF2B5EF4-FFF2-40B4-BE49-F238E27FC236}">
                <a16:creationId xmlns:a16="http://schemas.microsoft.com/office/drawing/2014/main" id="{B74967D0-629A-BD07-3D40-11B14AF56BE2}"/>
              </a:ext>
            </a:extLst>
          </p:cNvPr>
          <p:cNvSpPr txBox="1"/>
          <p:nvPr/>
        </p:nvSpPr>
        <p:spPr>
          <a:xfrm>
            <a:off x="1551100" y="5736006"/>
            <a:ext cx="9602004" cy="461665"/>
          </a:xfrm>
          <a:prstGeom prst="rect">
            <a:avLst/>
          </a:prstGeom>
          <a:noFill/>
        </p:spPr>
        <p:txBody>
          <a:bodyPr wrap="square" rtlCol="0">
            <a:spAutoFit/>
          </a:bodyPr>
          <a:lstStyle/>
          <a:p>
            <a:r>
              <a:rPr lang="nl-NL" sz="2400" b="1" dirty="0"/>
              <a:t>Twee voorbeelden van leerlingen hoe je de ellips-figuur kunt inkleuren</a:t>
            </a:r>
          </a:p>
        </p:txBody>
      </p:sp>
    </p:spTree>
    <p:extLst>
      <p:ext uri="{BB962C8B-B14F-4D97-AF65-F5344CB8AC3E}">
        <p14:creationId xmlns:p14="http://schemas.microsoft.com/office/powerpoint/2010/main" val="1866814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B296E4E-82E7-4704-939B-CB62200A21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0982" y="294146"/>
            <a:ext cx="10528618" cy="6563854"/>
          </a:xfrm>
          <a:prstGeom prst="rect">
            <a:avLst/>
          </a:prstGeom>
          <a:noFill/>
          <a:ln>
            <a:noFill/>
          </a:ln>
        </p:spPr>
      </p:pic>
      <p:sp>
        <p:nvSpPr>
          <p:cNvPr id="3" name="Tekstvak 2">
            <a:extLst>
              <a:ext uri="{FF2B5EF4-FFF2-40B4-BE49-F238E27FC236}">
                <a16:creationId xmlns:a16="http://schemas.microsoft.com/office/drawing/2014/main" id="{A21BA917-1113-4AE2-AE2C-6AC0E414832F}"/>
              </a:ext>
            </a:extLst>
          </p:cNvPr>
          <p:cNvSpPr txBox="1"/>
          <p:nvPr/>
        </p:nvSpPr>
        <p:spPr>
          <a:xfrm>
            <a:off x="647700" y="1133475"/>
            <a:ext cx="1866900" cy="461665"/>
          </a:xfrm>
          <a:prstGeom prst="rect">
            <a:avLst/>
          </a:prstGeom>
          <a:noFill/>
        </p:spPr>
        <p:txBody>
          <a:bodyPr wrap="square" rtlCol="0">
            <a:spAutoFit/>
          </a:bodyPr>
          <a:lstStyle/>
          <a:p>
            <a:r>
              <a:rPr lang="nl-NL" sz="2400" b="1" dirty="0"/>
              <a:t>Opgave 14</a:t>
            </a:r>
          </a:p>
        </p:txBody>
      </p:sp>
    </p:spTree>
    <p:extLst>
      <p:ext uri="{BB962C8B-B14F-4D97-AF65-F5344CB8AC3E}">
        <p14:creationId xmlns:p14="http://schemas.microsoft.com/office/powerpoint/2010/main" val="235848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7B0B2FA-FDD7-4993-B524-0428C15E22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1697" y="167472"/>
            <a:ext cx="10462363" cy="5472931"/>
          </a:xfrm>
          <a:prstGeom prst="rect">
            <a:avLst/>
          </a:prstGeom>
          <a:noFill/>
          <a:ln>
            <a:noFill/>
          </a:ln>
        </p:spPr>
      </p:pic>
      <p:sp>
        <p:nvSpPr>
          <p:cNvPr id="4" name="Tekstvak 3">
            <a:extLst>
              <a:ext uri="{FF2B5EF4-FFF2-40B4-BE49-F238E27FC236}">
                <a16:creationId xmlns:a16="http://schemas.microsoft.com/office/drawing/2014/main" id="{66CE4882-FBC4-4796-96CA-2776252F8CDE}"/>
              </a:ext>
            </a:extLst>
          </p:cNvPr>
          <p:cNvSpPr txBox="1"/>
          <p:nvPr/>
        </p:nvSpPr>
        <p:spPr>
          <a:xfrm>
            <a:off x="832919" y="1032095"/>
            <a:ext cx="2199992" cy="461665"/>
          </a:xfrm>
          <a:prstGeom prst="rect">
            <a:avLst/>
          </a:prstGeom>
          <a:noFill/>
        </p:spPr>
        <p:txBody>
          <a:bodyPr wrap="square" rtlCol="0">
            <a:spAutoFit/>
          </a:bodyPr>
          <a:lstStyle/>
          <a:p>
            <a:r>
              <a:rPr lang="nl-NL" sz="2400" b="1" dirty="0"/>
              <a:t>Opgave 15</a:t>
            </a:r>
          </a:p>
        </p:txBody>
      </p:sp>
    </p:spTree>
    <p:extLst>
      <p:ext uri="{BB962C8B-B14F-4D97-AF65-F5344CB8AC3E}">
        <p14:creationId xmlns:p14="http://schemas.microsoft.com/office/powerpoint/2010/main" val="3964748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B1FD11E-7FCF-40AE-9148-74161DA23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472" y="195011"/>
            <a:ext cx="8931442" cy="6834443"/>
          </a:xfrm>
          <a:prstGeom prst="rect">
            <a:avLst/>
          </a:prstGeom>
        </p:spPr>
      </p:pic>
    </p:spTree>
    <p:extLst>
      <p:ext uri="{BB962C8B-B14F-4D97-AF65-F5344CB8AC3E}">
        <p14:creationId xmlns:p14="http://schemas.microsoft.com/office/powerpoint/2010/main" val="3414224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FC9BC29-7E40-4F32-BBDD-D5469BA94C0D}"/>
              </a:ext>
            </a:extLst>
          </p:cNvPr>
          <p:cNvSpPr txBox="1"/>
          <p:nvPr/>
        </p:nvSpPr>
        <p:spPr>
          <a:xfrm>
            <a:off x="158422" y="238980"/>
            <a:ext cx="9830404" cy="5816977"/>
          </a:xfrm>
          <a:prstGeom prst="rect">
            <a:avLst/>
          </a:prstGeom>
          <a:noFill/>
        </p:spPr>
        <p:txBody>
          <a:bodyPr wrap="square" rtlCol="0">
            <a:spAutoFit/>
          </a:bodyPr>
          <a:lstStyle/>
          <a:p>
            <a:r>
              <a:rPr lang="nl-NL" sz="2400" b="1" dirty="0"/>
              <a:t>Extra opgave voor extra uitdaging: wie durft?!</a:t>
            </a:r>
          </a:p>
          <a:p>
            <a:endParaRPr lang="nl-NL" sz="2400" b="1" dirty="0"/>
          </a:p>
          <a:p>
            <a:r>
              <a:rPr lang="nl-NL" sz="2400" b="1" dirty="0"/>
              <a:t>Dit is een lijn verzameling (dus geen cirkel verzameling en ook geen oppervlakte verzameling).</a:t>
            </a:r>
          </a:p>
          <a:p>
            <a:endParaRPr lang="nl-NL" sz="2400" b="1" dirty="0"/>
          </a:p>
          <a:p>
            <a:r>
              <a:rPr lang="nl-NL" sz="2400" b="1" dirty="0"/>
              <a:t>Er zijn twee elkaar kruisende lijnen l en m.</a:t>
            </a:r>
          </a:p>
          <a:p>
            <a:r>
              <a:rPr lang="nl-NL" sz="2400" b="1" dirty="0"/>
              <a:t>Teken de verzameling van alle punten die even ver af liggen van zowel l als van m.</a:t>
            </a:r>
          </a:p>
          <a:p>
            <a:endParaRPr lang="nl-NL" sz="2400" b="1" dirty="0"/>
          </a:p>
          <a:p>
            <a:r>
              <a:rPr lang="nl-NL" sz="2400" b="1" dirty="0"/>
              <a:t>Hulpje: Waar gesproken wordt over “afstand”, moet je altijd de kortst mogelijke afstand nemen en die is altijd loodrecht, dus met een hoek van 90 graden!</a:t>
            </a:r>
          </a:p>
          <a:p>
            <a:r>
              <a:rPr lang="nl-NL" sz="2400" b="1" dirty="0"/>
              <a:t>Lees de formule hardop en probeer te begrijpen wat bedoeld </a:t>
            </a:r>
            <a:r>
              <a:rPr lang="nl-NL" sz="2800" b="1" dirty="0"/>
              <a:t>wordt</a:t>
            </a:r>
          </a:p>
          <a:p>
            <a:endParaRPr lang="nl-NL" sz="2800" b="1" dirty="0"/>
          </a:p>
          <a:p>
            <a:endParaRPr lang="nl-NL" sz="2800" b="1" dirty="0"/>
          </a:p>
        </p:txBody>
      </p:sp>
      <p:sp>
        <p:nvSpPr>
          <p:cNvPr id="4" name="Tekstvak 3">
            <a:extLst>
              <a:ext uri="{FF2B5EF4-FFF2-40B4-BE49-F238E27FC236}">
                <a16:creationId xmlns:a16="http://schemas.microsoft.com/office/drawing/2014/main" id="{9CB04B4C-8479-4023-ADD1-A278CE079A97}"/>
              </a:ext>
            </a:extLst>
          </p:cNvPr>
          <p:cNvSpPr txBox="1"/>
          <p:nvPr/>
        </p:nvSpPr>
        <p:spPr>
          <a:xfrm>
            <a:off x="1470387" y="4873250"/>
            <a:ext cx="10019248" cy="1631216"/>
          </a:xfrm>
          <a:prstGeom prst="rect">
            <a:avLst/>
          </a:prstGeom>
          <a:noFill/>
        </p:spPr>
        <p:txBody>
          <a:bodyPr wrap="square" rtlCol="0">
            <a:spAutoFit/>
          </a:bodyPr>
          <a:lstStyle/>
          <a:p>
            <a:endParaRPr lang="nl-NL" sz="4000" b="1" dirty="0"/>
          </a:p>
          <a:p>
            <a:r>
              <a:rPr lang="nl-NL" sz="4000" b="1" dirty="0" err="1"/>
              <a:t>V</a:t>
            </a:r>
            <a:r>
              <a:rPr lang="nl-NL" sz="2000" b="1" dirty="0" err="1"/>
              <a:t>extra</a:t>
            </a:r>
            <a:r>
              <a:rPr lang="nl-NL" sz="4000" b="1" dirty="0"/>
              <a:t> = { P | d (Punten , l)  = d (Punten , m) }</a:t>
            </a:r>
          </a:p>
          <a:p>
            <a:r>
              <a:rPr lang="nl-NL" sz="2000" b="1" dirty="0"/>
              <a:t>Nogmaals: l en m zijn twee elkaar kruisende lijnen</a:t>
            </a:r>
          </a:p>
        </p:txBody>
      </p:sp>
    </p:spTree>
    <p:extLst>
      <p:ext uri="{BB962C8B-B14F-4D97-AF65-F5344CB8AC3E}">
        <p14:creationId xmlns:p14="http://schemas.microsoft.com/office/powerpoint/2010/main" val="87010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B66D5E0-2433-42F9-BA18-231BC3292339}"/>
              </a:ext>
            </a:extLst>
          </p:cNvPr>
          <p:cNvPicPr>
            <a:picLocks noChangeAspect="1"/>
          </p:cNvPicPr>
          <p:nvPr/>
        </p:nvPicPr>
        <p:blipFill>
          <a:blip r:embed="rId2"/>
          <a:stretch>
            <a:fillRect/>
          </a:stretch>
        </p:blipFill>
        <p:spPr>
          <a:xfrm>
            <a:off x="182380" y="179882"/>
            <a:ext cx="12047316" cy="5156616"/>
          </a:xfrm>
          <a:prstGeom prst="rect">
            <a:avLst/>
          </a:prstGeom>
        </p:spPr>
      </p:pic>
    </p:spTree>
    <p:extLst>
      <p:ext uri="{BB962C8B-B14F-4D97-AF65-F5344CB8AC3E}">
        <p14:creationId xmlns:p14="http://schemas.microsoft.com/office/powerpoint/2010/main" val="2841344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1_OpgavenPuntverzamelingen_lijnen">
            <a:extLst>
              <a:ext uri="{FF2B5EF4-FFF2-40B4-BE49-F238E27FC236}">
                <a16:creationId xmlns:a16="http://schemas.microsoft.com/office/drawing/2014/main" id="{8FA6501E-4A19-46C7-811A-47FD8F146CE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818437" y="89363"/>
            <a:ext cx="6121286" cy="67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7FC9BC29-7E40-4F32-BBDD-D5469BA94C0D}"/>
              </a:ext>
            </a:extLst>
          </p:cNvPr>
          <p:cNvSpPr txBox="1"/>
          <p:nvPr/>
        </p:nvSpPr>
        <p:spPr>
          <a:xfrm>
            <a:off x="158422" y="238980"/>
            <a:ext cx="3965478" cy="2246769"/>
          </a:xfrm>
          <a:prstGeom prst="rect">
            <a:avLst/>
          </a:prstGeom>
          <a:noFill/>
        </p:spPr>
        <p:txBody>
          <a:bodyPr wrap="square" rtlCol="0">
            <a:spAutoFit/>
          </a:bodyPr>
          <a:lstStyle/>
          <a:p>
            <a:r>
              <a:rPr lang="nl-NL" sz="2800" b="1" dirty="0"/>
              <a:t>Extra opgave voor extra uitdaging: wie durft?!</a:t>
            </a:r>
          </a:p>
          <a:p>
            <a:endParaRPr lang="nl-NL" sz="2800" b="1" dirty="0"/>
          </a:p>
          <a:p>
            <a:r>
              <a:rPr lang="nl-NL" sz="2800" b="1" dirty="0"/>
              <a:t>Dit is een</a:t>
            </a:r>
          </a:p>
          <a:p>
            <a:r>
              <a:rPr lang="nl-NL" sz="2800" b="1" dirty="0"/>
              <a:t>lijn verzameling</a:t>
            </a:r>
          </a:p>
        </p:txBody>
      </p:sp>
      <p:sp>
        <p:nvSpPr>
          <p:cNvPr id="4" name="Tekstvak 3">
            <a:extLst>
              <a:ext uri="{FF2B5EF4-FFF2-40B4-BE49-F238E27FC236}">
                <a16:creationId xmlns:a16="http://schemas.microsoft.com/office/drawing/2014/main" id="{9CB04B4C-8479-4023-ADD1-A278CE079A97}"/>
              </a:ext>
            </a:extLst>
          </p:cNvPr>
          <p:cNvSpPr txBox="1"/>
          <p:nvPr/>
        </p:nvSpPr>
        <p:spPr>
          <a:xfrm>
            <a:off x="287630" y="5295581"/>
            <a:ext cx="11460422" cy="1323439"/>
          </a:xfrm>
          <a:prstGeom prst="rect">
            <a:avLst/>
          </a:prstGeom>
          <a:noFill/>
        </p:spPr>
        <p:txBody>
          <a:bodyPr wrap="square" rtlCol="0">
            <a:spAutoFit/>
          </a:bodyPr>
          <a:lstStyle/>
          <a:p>
            <a:r>
              <a:rPr lang="nl-NL" sz="4000" b="1" dirty="0"/>
              <a:t>Formule:</a:t>
            </a:r>
          </a:p>
          <a:p>
            <a:r>
              <a:rPr lang="nl-NL" sz="4000" b="1" dirty="0" err="1"/>
              <a:t>V</a:t>
            </a:r>
            <a:r>
              <a:rPr lang="nl-NL" sz="2400" b="1" dirty="0" err="1"/>
              <a:t>extra</a:t>
            </a:r>
            <a:r>
              <a:rPr lang="nl-NL" sz="4000" b="1" dirty="0"/>
              <a:t> = { P | d (Punten , l)  </a:t>
            </a:r>
            <a:r>
              <a:rPr lang="nl-NL" sz="4000" b="1"/>
              <a:t>= d </a:t>
            </a:r>
            <a:r>
              <a:rPr lang="nl-NL" sz="4000" b="1" dirty="0"/>
              <a:t>(Punten , m) }</a:t>
            </a:r>
          </a:p>
        </p:txBody>
      </p:sp>
    </p:spTree>
    <p:extLst>
      <p:ext uri="{BB962C8B-B14F-4D97-AF65-F5344CB8AC3E}">
        <p14:creationId xmlns:p14="http://schemas.microsoft.com/office/powerpoint/2010/main" val="4113870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D05D85-E4F6-4DB0-8BC6-50E59EB3B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4763"/>
            <a:ext cx="11680130"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BEFDA964-8E23-4550-9A38-E0D0C6E23C60}"/>
              </a:ext>
            </a:extLst>
          </p:cNvPr>
          <p:cNvSpPr txBox="1"/>
          <p:nvPr/>
        </p:nvSpPr>
        <p:spPr>
          <a:xfrm>
            <a:off x="1095374" y="4762500"/>
            <a:ext cx="7000876" cy="1200329"/>
          </a:xfrm>
          <a:prstGeom prst="rect">
            <a:avLst/>
          </a:prstGeom>
          <a:noFill/>
        </p:spPr>
        <p:txBody>
          <a:bodyPr wrap="square" rtlCol="0">
            <a:spAutoFit/>
          </a:bodyPr>
          <a:lstStyle/>
          <a:p>
            <a:r>
              <a:rPr lang="nl-NL" sz="2400" b="1" dirty="0"/>
              <a:t>Opgave 17</a:t>
            </a:r>
          </a:p>
          <a:p>
            <a:endParaRPr lang="nl-NL" sz="2400" b="1" dirty="0"/>
          </a:p>
          <a:p>
            <a:r>
              <a:rPr lang="nl-NL" sz="2400" b="1" dirty="0"/>
              <a:t>Uitwerking van deze spiegeling, zie volgende dia</a:t>
            </a:r>
          </a:p>
        </p:txBody>
      </p:sp>
    </p:spTree>
    <p:extLst>
      <p:ext uri="{BB962C8B-B14F-4D97-AF65-F5344CB8AC3E}">
        <p14:creationId xmlns:p14="http://schemas.microsoft.com/office/powerpoint/2010/main" val="4242305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34AFEC6-1266-489F-BFA1-DF236CD9C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763"/>
            <a:ext cx="12389578"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7A12ADCA-A0BA-46A1-AFE3-41060591A911}"/>
              </a:ext>
            </a:extLst>
          </p:cNvPr>
          <p:cNvSpPr txBox="1"/>
          <p:nvPr/>
        </p:nvSpPr>
        <p:spPr>
          <a:xfrm>
            <a:off x="504825" y="5229225"/>
            <a:ext cx="4381500" cy="461665"/>
          </a:xfrm>
          <a:prstGeom prst="rect">
            <a:avLst/>
          </a:prstGeom>
          <a:noFill/>
        </p:spPr>
        <p:txBody>
          <a:bodyPr wrap="square" rtlCol="0">
            <a:spAutoFit/>
          </a:bodyPr>
          <a:lstStyle/>
          <a:p>
            <a:r>
              <a:rPr lang="nl-NL" sz="2400" b="1" dirty="0"/>
              <a:t>Uitwerking van opgave 17</a:t>
            </a:r>
          </a:p>
        </p:txBody>
      </p:sp>
    </p:spTree>
    <p:extLst>
      <p:ext uri="{BB962C8B-B14F-4D97-AF65-F5344CB8AC3E}">
        <p14:creationId xmlns:p14="http://schemas.microsoft.com/office/powerpoint/2010/main" val="277102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1D9E447-323F-4C77-8279-A0099DEC7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4" y="0"/>
            <a:ext cx="6574355" cy="624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CF1B7325-0CF7-4438-8F83-CCEAF27BA54A}"/>
              </a:ext>
            </a:extLst>
          </p:cNvPr>
          <p:cNvSpPr txBox="1"/>
          <p:nvPr/>
        </p:nvSpPr>
        <p:spPr>
          <a:xfrm>
            <a:off x="240632" y="2213811"/>
            <a:ext cx="3664618" cy="1569660"/>
          </a:xfrm>
          <a:prstGeom prst="rect">
            <a:avLst/>
          </a:prstGeom>
          <a:noFill/>
        </p:spPr>
        <p:txBody>
          <a:bodyPr wrap="square" rtlCol="0">
            <a:spAutoFit/>
          </a:bodyPr>
          <a:lstStyle/>
          <a:p>
            <a:r>
              <a:rPr lang="nl-NL" sz="2400" b="1" dirty="0"/>
              <a:t>Opgave 18</a:t>
            </a:r>
          </a:p>
          <a:p>
            <a:endParaRPr lang="nl-NL" sz="2400" b="1" dirty="0"/>
          </a:p>
          <a:p>
            <a:r>
              <a:rPr lang="nl-NL" sz="2400" b="1" dirty="0"/>
              <a:t>Uitwerking van deze spiegeling zie volgende dia</a:t>
            </a:r>
          </a:p>
        </p:txBody>
      </p:sp>
    </p:spTree>
    <p:extLst>
      <p:ext uri="{BB962C8B-B14F-4D97-AF65-F5344CB8AC3E}">
        <p14:creationId xmlns:p14="http://schemas.microsoft.com/office/powerpoint/2010/main" val="3678759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A9E810E-9ADC-4071-B596-F2E827F69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60" y="251844"/>
            <a:ext cx="804518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AFD5C2B7-F34C-41C5-B6E8-7F053B434D0E}"/>
              </a:ext>
            </a:extLst>
          </p:cNvPr>
          <p:cNvSpPr txBox="1"/>
          <p:nvPr/>
        </p:nvSpPr>
        <p:spPr>
          <a:xfrm>
            <a:off x="192506" y="1703672"/>
            <a:ext cx="1857676" cy="830997"/>
          </a:xfrm>
          <a:prstGeom prst="rect">
            <a:avLst/>
          </a:prstGeom>
          <a:noFill/>
        </p:spPr>
        <p:txBody>
          <a:bodyPr wrap="square" rtlCol="0">
            <a:spAutoFit/>
          </a:bodyPr>
          <a:lstStyle/>
          <a:p>
            <a:r>
              <a:rPr lang="nl-NL" sz="2400" b="1" dirty="0"/>
              <a:t>Uitwerking</a:t>
            </a:r>
          </a:p>
          <a:p>
            <a:r>
              <a:rPr lang="nl-NL" sz="2400" b="1" dirty="0"/>
              <a:t>Opgave 18</a:t>
            </a:r>
          </a:p>
        </p:txBody>
      </p:sp>
    </p:spTree>
    <p:extLst>
      <p:ext uri="{BB962C8B-B14F-4D97-AF65-F5344CB8AC3E}">
        <p14:creationId xmlns:p14="http://schemas.microsoft.com/office/powerpoint/2010/main" val="2890064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C8FE0AB-C826-4BCB-831C-ADE9051F0DFC}"/>
              </a:ext>
            </a:extLst>
          </p:cNvPr>
          <p:cNvSpPr txBox="1"/>
          <p:nvPr/>
        </p:nvSpPr>
        <p:spPr>
          <a:xfrm>
            <a:off x="4456253" y="2361235"/>
            <a:ext cx="2847372" cy="1200329"/>
          </a:xfrm>
          <a:prstGeom prst="rect">
            <a:avLst/>
          </a:prstGeom>
          <a:noFill/>
        </p:spPr>
        <p:txBody>
          <a:bodyPr wrap="square" rtlCol="0">
            <a:spAutoFit/>
          </a:bodyPr>
          <a:lstStyle/>
          <a:p>
            <a:pPr algn="ctr"/>
            <a:r>
              <a:rPr lang="nl-NL" sz="7200" b="1" dirty="0">
                <a:solidFill>
                  <a:srgbClr val="00B050"/>
                </a:solidFill>
              </a:rPr>
              <a:t>Einde</a:t>
            </a:r>
          </a:p>
        </p:txBody>
      </p:sp>
    </p:spTree>
    <p:extLst>
      <p:ext uri="{BB962C8B-B14F-4D97-AF65-F5344CB8AC3E}">
        <p14:creationId xmlns:p14="http://schemas.microsoft.com/office/powerpoint/2010/main" val="16011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2D540E9-C31C-438D-9808-5352B0C8E787}"/>
              </a:ext>
            </a:extLst>
          </p:cNvPr>
          <p:cNvPicPr>
            <a:picLocks noChangeAspect="1"/>
          </p:cNvPicPr>
          <p:nvPr/>
        </p:nvPicPr>
        <p:blipFill>
          <a:blip r:embed="rId2"/>
          <a:stretch>
            <a:fillRect/>
          </a:stretch>
        </p:blipFill>
        <p:spPr>
          <a:xfrm>
            <a:off x="0" y="1021454"/>
            <a:ext cx="12192000" cy="4815092"/>
          </a:xfrm>
          <a:prstGeom prst="rect">
            <a:avLst/>
          </a:prstGeom>
        </p:spPr>
      </p:pic>
    </p:spTree>
    <p:extLst>
      <p:ext uri="{BB962C8B-B14F-4D97-AF65-F5344CB8AC3E}">
        <p14:creationId xmlns:p14="http://schemas.microsoft.com/office/powerpoint/2010/main" val="1845636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F5BC5DA-268B-4C53-A31B-7B1BB6ACDCC6}"/>
              </a:ext>
            </a:extLst>
          </p:cNvPr>
          <p:cNvPicPr>
            <a:picLocks noChangeAspect="1"/>
          </p:cNvPicPr>
          <p:nvPr/>
        </p:nvPicPr>
        <p:blipFill>
          <a:blip r:embed="rId2"/>
          <a:stretch>
            <a:fillRect/>
          </a:stretch>
        </p:blipFill>
        <p:spPr>
          <a:xfrm>
            <a:off x="219157" y="4242216"/>
            <a:ext cx="6124466" cy="2418789"/>
          </a:xfrm>
          <a:prstGeom prst="rect">
            <a:avLst/>
          </a:prstGeom>
        </p:spPr>
      </p:pic>
      <p:pic>
        <p:nvPicPr>
          <p:cNvPr id="3" name="Afbeelding 2">
            <a:extLst>
              <a:ext uri="{FF2B5EF4-FFF2-40B4-BE49-F238E27FC236}">
                <a16:creationId xmlns:a16="http://schemas.microsoft.com/office/drawing/2014/main" id="{478A8A92-FA8A-4FE2-9079-1B8CA8E08A2E}"/>
              </a:ext>
            </a:extLst>
          </p:cNvPr>
          <p:cNvPicPr>
            <a:picLocks noChangeAspect="1"/>
          </p:cNvPicPr>
          <p:nvPr/>
        </p:nvPicPr>
        <p:blipFill>
          <a:blip r:embed="rId3"/>
          <a:stretch>
            <a:fillRect/>
          </a:stretch>
        </p:blipFill>
        <p:spPr>
          <a:xfrm>
            <a:off x="0" y="0"/>
            <a:ext cx="6969028" cy="3393204"/>
          </a:xfrm>
          <a:prstGeom prst="rect">
            <a:avLst/>
          </a:prstGeom>
        </p:spPr>
      </p:pic>
      <p:pic>
        <p:nvPicPr>
          <p:cNvPr id="4" name="Afbeelding 3">
            <a:extLst>
              <a:ext uri="{FF2B5EF4-FFF2-40B4-BE49-F238E27FC236}">
                <a16:creationId xmlns:a16="http://schemas.microsoft.com/office/drawing/2014/main" id="{49C99644-6611-49C5-B78F-C5255C4A8ABF}"/>
              </a:ext>
            </a:extLst>
          </p:cNvPr>
          <p:cNvPicPr>
            <a:picLocks noChangeAspect="1"/>
          </p:cNvPicPr>
          <p:nvPr/>
        </p:nvPicPr>
        <p:blipFill>
          <a:blip r:embed="rId4"/>
          <a:stretch>
            <a:fillRect/>
          </a:stretch>
        </p:blipFill>
        <p:spPr>
          <a:xfrm>
            <a:off x="4997033" y="2406736"/>
            <a:ext cx="7194967" cy="3079664"/>
          </a:xfrm>
          <a:prstGeom prst="rect">
            <a:avLst/>
          </a:prstGeom>
        </p:spPr>
      </p:pic>
    </p:spTree>
    <p:extLst>
      <p:ext uri="{BB962C8B-B14F-4D97-AF65-F5344CB8AC3E}">
        <p14:creationId xmlns:p14="http://schemas.microsoft.com/office/powerpoint/2010/main" val="624141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9D7EAC1-06FC-48C2-A6DC-7591A1BF476B}"/>
              </a:ext>
            </a:extLst>
          </p:cNvPr>
          <p:cNvSpPr txBox="1"/>
          <p:nvPr/>
        </p:nvSpPr>
        <p:spPr>
          <a:xfrm>
            <a:off x="161925" y="295275"/>
            <a:ext cx="11963400" cy="6324600"/>
          </a:xfrm>
          <a:prstGeom prst="rect">
            <a:avLst/>
          </a:prstGeom>
          <a:noFill/>
        </p:spPr>
        <p:txBody>
          <a:bodyPr wrap="square" rtlCol="0">
            <a:spAutoFit/>
          </a:bodyPr>
          <a:lstStyle/>
          <a:p>
            <a:r>
              <a:rPr lang="nl-NL" sz="3600" b="1" dirty="0"/>
              <a:t>Voorbeeld 1 (V1, V2, enz. staat voor een verzameling )</a:t>
            </a:r>
            <a:endParaRPr lang="nl-NL" sz="3600" dirty="0"/>
          </a:p>
          <a:p>
            <a:r>
              <a:rPr lang="nl-NL" sz="3600" dirty="0"/>
              <a:t>V1: Alle leerlingen uit de klas 8E vormen een verzameling.</a:t>
            </a:r>
          </a:p>
          <a:p>
            <a:r>
              <a:rPr lang="nl-NL" sz="3600" dirty="0"/>
              <a:t>V2: Leerlingen die al 14 jaar zijn.</a:t>
            </a:r>
          </a:p>
          <a:p>
            <a:r>
              <a:rPr lang="nl-NL" sz="3600" dirty="0"/>
              <a:t>V3: Leerlingen in Nederland die al 14 jaar zijn. Dat is een veel grotere, andere verzameling.</a:t>
            </a:r>
          </a:p>
          <a:p>
            <a:r>
              <a:rPr lang="nl-NL" sz="3600" dirty="0"/>
              <a:t>V2 is een deel van V3, want leerlingen uit de klas die 14 jaar zijn, behoren óók tot de kinderen in Nederland die 14 jaar zijn. Dus V2 en V3 overlappen elkaar! V1 en V3 hebben iets met elkaar gemeen.</a:t>
            </a:r>
          </a:p>
          <a:p>
            <a:r>
              <a:rPr lang="nl-NL" sz="3600" u="sng" dirty="0"/>
              <a:t>Soms kan een element dus tot meerdere verzamelingen behoren.</a:t>
            </a:r>
            <a:endParaRPr lang="nl-NL" sz="3600" dirty="0"/>
          </a:p>
        </p:txBody>
      </p:sp>
    </p:spTree>
    <p:extLst>
      <p:ext uri="{BB962C8B-B14F-4D97-AF65-F5344CB8AC3E}">
        <p14:creationId xmlns:p14="http://schemas.microsoft.com/office/powerpoint/2010/main" val="397979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2FCBE21-6339-408B-8A93-1D24E990463B}"/>
              </a:ext>
            </a:extLst>
          </p:cNvPr>
          <p:cNvSpPr txBox="1"/>
          <p:nvPr/>
        </p:nvSpPr>
        <p:spPr>
          <a:xfrm>
            <a:off x="152400" y="123825"/>
            <a:ext cx="12039600" cy="8956298"/>
          </a:xfrm>
          <a:prstGeom prst="rect">
            <a:avLst/>
          </a:prstGeom>
          <a:noFill/>
        </p:spPr>
        <p:txBody>
          <a:bodyPr wrap="square" rtlCol="0">
            <a:spAutoFit/>
          </a:bodyPr>
          <a:lstStyle/>
          <a:p>
            <a:r>
              <a:rPr lang="nl-NL" sz="3600" b="1" dirty="0"/>
              <a:t>Voorbeeld 2:</a:t>
            </a:r>
            <a:endParaRPr lang="nl-NL" sz="3600" dirty="0"/>
          </a:p>
          <a:p>
            <a:r>
              <a:rPr lang="nl-NL" sz="3600" dirty="0"/>
              <a:t>V1= alle leerlingen uit 8D</a:t>
            </a:r>
          </a:p>
          <a:p>
            <a:r>
              <a:rPr lang="nl-NL" sz="3600" dirty="0"/>
              <a:t>V2= alle meisjes uit 8D</a:t>
            </a:r>
          </a:p>
          <a:p>
            <a:r>
              <a:rPr lang="nl-NL" sz="3600" dirty="0"/>
              <a:t>Elk meisje zit in </a:t>
            </a:r>
            <a:r>
              <a:rPr lang="nl-NL" sz="3600" b="1" i="1" dirty="0"/>
              <a:t>beide</a:t>
            </a:r>
            <a:r>
              <a:rPr lang="nl-NL" sz="3600" dirty="0"/>
              <a:t> verzamelingen!</a:t>
            </a:r>
          </a:p>
          <a:p>
            <a:endParaRPr lang="nl-NL" sz="3600" b="1" dirty="0"/>
          </a:p>
          <a:p>
            <a:r>
              <a:rPr lang="nl-NL" sz="3600" b="1" dirty="0"/>
              <a:t>Voorbeeld 3:</a:t>
            </a:r>
            <a:endParaRPr lang="nl-NL" sz="3600" dirty="0"/>
          </a:p>
          <a:p>
            <a:r>
              <a:rPr lang="nl-NL" sz="3600" dirty="0"/>
              <a:t>V1=alle jongens van klas 8D</a:t>
            </a:r>
          </a:p>
          <a:p>
            <a:r>
              <a:rPr lang="nl-NL" sz="3600" dirty="0"/>
              <a:t>V2=alle oranje bromfietsen in Amsterdam</a:t>
            </a:r>
          </a:p>
          <a:p>
            <a:r>
              <a:rPr lang="nl-NL" sz="3600" dirty="0"/>
              <a:t>Beide verzamelingen hebben géén overlapping, dus geen doorsnede. Dit heet een “lege verzameling”. (Doorsnede is wat twee verzamelingen gemeenschappelijk hebben. Symbool: ∩ )</a:t>
            </a:r>
          </a:p>
          <a:p>
            <a:r>
              <a:rPr lang="nl-NL" sz="3600" dirty="0"/>
              <a:t> </a:t>
            </a:r>
          </a:p>
          <a:p>
            <a:endParaRPr lang="nl-NL" sz="3600" dirty="0"/>
          </a:p>
          <a:p>
            <a:endParaRPr lang="nl-NL" sz="3600" dirty="0"/>
          </a:p>
          <a:p>
            <a:endParaRPr lang="nl-NL" sz="3600" dirty="0"/>
          </a:p>
          <a:p>
            <a:endParaRPr lang="nl-NL" sz="3600" dirty="0"/>
          </a:p>
        </p:txBody>
      </p:sp>
    </p:spTree>
    <p:extLst>
      <p:ext uri="{BB962C8B-B14F-4D97-AF65-F5344CB8AC3E}">
        <p14:creationId xmlns:p14="http://schemas.microsoft.com/office/powerpoint/2010/main" val="272568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C5D1A9D-61A1-4B82-BF16-6225D229B613}"/>
              </a:ext>
            </a:extLst>
          </p:cNvPr>
          <p:cNvSpPr txBox="1"/>
          <p:nvPr/>
        </p:nvSpPr>
        <p:spPr>
          <a:xfrm>
            <a:off x="104776" y="0"/>
            <a:ext cx="12001500" cy="7503855"/>
          </a:xfrm>
          <a:prstGeom prst="rect">
            <a:avLst/>
          </a:prstGeom>
          <a:noFill/>
        </p:spPr>
        <p:txBody>
          <a:bodyPr wrap="square" rtlCol="0">
            <a:spAutoFit/>
          </a:bodyPr>
          <a:lstStyle/>
          <a:p>
            <a:pPr algn="just"/>
            <a:r>
              <a:rPr lang="nl-NL" sz="3600" b="1" u="sng" dirty="0"/>
              <a:t>Definitie:</a:t>
            </a:r>
          </a:p>
          <a:p>
            <a:pPr algn="just"/>
            <a:r>
              <a:rPr lang="nl-NL" sz="3600" b="1" dirty="0"/>
              <a:t>► Een verzameling is een groep van dingen (=objecten) die een gemeenschappelijke eigenschap hebben ◄</a:t>
            </a:r>
            <a:endParaRPr lang="nl-NL" sz="3600" dirty="0"/>
          </a:p>
          <a:p>
            <a:pPr lvl="0" algn="just"/>
            <a:endParaRPr lang="nl-NL" sz="3600" dirty="0"/>
          </a:p>
          <a:p>
            <a:pPr lvl="0" algn="just"/>
            <a:r>
              <a:rPr lang="nl-NL" sz="3600" dirty="0"/>
              <a:t>De objecten die tot de verzameling behoren heten </a:t>
            </a:r>
            <a:r>
              <a:rPr lang="nl-NL" sz="3600" b="1" i="1" dirty="0"/>
              <a:t>elementen</a:t>
            </a:r>
            <a:r>
              <a:rPr lang="nl-NL" sz="3600" dirty="0"/>
              <a:t>.</a:t>
            </a:r>
          </a:p>
          <a:p>
            <a:pPr lvl="0" algn="just"/>
            <a:endParaRPr lang="nl-NL" sz="3600" dirty="0"/>
          </a:p>
          <a:p>
            <a:pPr lvl="0" algn="just"/>
            <a:r>
              <a:rPr lang="nl-NL" sz="3600" dirty="0"/>
              <a:t>Omgekeerd: een element dat die eigenschap </a:t>
            </a:r>
            <a:r>
              <a:rPr lang="nl-NL" sz="3600" b="1" i="1" dirty="0"/>
              <a:t>niet</a:t>
            </a:r>
            <a:r>
              <a:rPr lang="nl-NL" sz="3600" dirty="0"/>
              <a:t> heeft, behoort dus ook niet tot de verzameling.</a:t>
            </a:r>
          </a:p>
          <a:p>
            <a:pPr algn="just"/>
            <a:r>
              <a:rPr lang="nl-NL" sz="3600" dirty="0"/>
              <a:t>Het is daarom belangrijk precies te omschrijven wat de gemeenschappelijke eigenschap is.</a:t>
            </a:r>
          </a:p>
          <a:p>
            <a:pPr algn="just"/>
            <a:endParaRPr lang="nl-NL" sz="3600" dirty="0"/>
          </a:p>
          <a:p>
            <a:pPr algn="just"/>
            <a:r>
              <a:rPr lang="nl-NL" sz="3600" dirty="0"/>
              <a:t>We gaan nu kijken naar wiskundige verzamelingen!</a:t>
            </a:r>
          </a:p>
          <a:p>
            <a:pPr algn="just"/>
            <a:endParaRPr lang="nl-NL" sz="3600" dirty="0"/>
          </a:p>
        </p:txBody>
      </p:sp>
    </p:spTree>
    <p:extLst>
      <p:ext uri="{BB962C8B-B14F-4D97-AF65-F5344CB8AC3E}">
        <p14:creationId xmlns:p14="http://schemas.microsoft.com/office/powerpoint/2010/main" val="176387579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1432</Words>
  <Application>Microsoft Office PowerPoint</Application>
  <PresentationFormat>Breedbeeld</PresentationFormat>
  <Paragraphs>182</Paragraphs>
  <Slides>45</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45</vt:i4>
      </vt:variant>
    </vt:vector>
  </HeadingPairs>
  <TitlesOfParts>
    <vt:vector size="51" baseType="lpstr">
      <vt:lpstr>Arial</vt:lpstr>
      <vt:lpstr>Calibri</vt:lpstr>
      <vt:lpstr>Calibri Light</vt:lpstr>
      <vt:lpstr>Symbol</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Ruud Caddyfan</dc:creator>
  <cp:lastModifiedBy>Ruud Caddyfan</cp:lastModifiedBy>
  <cp:revision>45</cp:revision>
  <dcterms:created xsi:type="dcterms:W3CDTF">2020-03-02T15:03:12Z</dcterms:created>
  <dcterms:modified xsi:type="dcterms:W3CDTF">2023-11-23T11:38:22Z</dcterms:modified>
</cp:coreProperties>
</file>